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539" r:id="rId2"/>
    <p:sldId id="541" r:id="rId3"/>
    <p:sldId id="494" r:id="rId4"/>
    <p:sldId id="623" r:id="rId5"/>
    <p:sldId id="554" r:id="rId6"/>
    <p:sldId id="624" r:id="rId7"/>
    <p:sldId id="625" r:id="rId8"/>
    <p:sldId id="626" r:id="rId9"/>
    <p:sldId id="627" r:id="rId10"/>
    <p:sldId id="629" r:id="rId11"/>
    <p:sldId id="628" r:id="rId12"/>
    <p:sldId id="630" r:id="rId13"/>
    <p:sldId id="631" r:id="rId14"/>
    <p:sldId id="632" r:id="rId15"/>
    <p:sldId id="633" r:id="rId16"/>
    <p:sldId id="634" r:id="rId17"/>
    <p:sldId id="635" r:id="rId18"/>
    <p:sldId id="636" r:id="rId19"/>
    <p:sldId id="637" r:id="rId20"/>
    <p:sldId id="638" r:id="rId21"/>
    <p:sldId id="639" r:id="rId22"/>
    <p:sldId id="642" r:id="rId23"/>
    <p:sldId id="645" r:id="rId24"/>
    <p:sldId id="644" r:id="rId25"/>
    <p:sldId id="643" r:id="rId26"/>
    <p:sldId id="646" r:id="rId27"/>
    <p:sldId id="651" r:id="rId28"/>
    <p:sldId id="649" r:id="rId29"/>
    <p:sldId id="648" r:id="rId30"/>
    <p:sldId id="647" r:id="rId31"/>
    <p:sldId id="650" r:id="rId32"/>
    <p:sldId id="652" r:id="rId33"/>
    <p:sldId id="655" r:id="rId34"/>
    <p:sldId id="654" r:id="rId35"/>
    <p:sldId id="657" r:id="rId36"/>
    <p:sldId id="661" r:id="rId37"/>
    <p:sldId id="656" r:id="rId38"/>
    <p:sldId id="660" r:id="rId39"/>
    <p:sldId id="658" r:id="rId40"/>
    <p:sldId id="360" r:id="rId41"/>
    <p:sldId id="46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632" autoAdjust="0"/>
  </p:normalViewPr>
  <p:slideViewPr>
    <p:cSldViewPr snapToGrid="0">
      <p:cViewPr varScale="1">
        <p:scale>
          <a:sx n="108" d="100"/>
          <a:sy n="108"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E2D9F3-9022-8B6A-D69F-C2FC2DB432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7A05A9D-C6F0-81D1-E460-6E7A53231B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8823FC-F295-4ADF-A8EC-7CAFF126EE53}" type="datetimeFigureOut">
              <a:rPr lang="en-CA" smtClean="0"/>
              <a:t>2024-03-09</a:t>
            </a:fld>
            <a:endParaRPr lang="en-CA"/>
          </a:p>
        </p:txBody>
      </p:sp>
      <p:sp>
        <p:nvSpPr>
          <p:cNvPr id="4" name="Footer Placeholder 3">
            <a:extLst>
              <a:ext uri="{FF2B5EF4-FFF2-40B4-BE49-F238E27FC236}">
                <a16:creationId xmlns:a16="http://schemas.microsoft.com/office/drawing/2014/main" id="{EBBC426B-9CDC-0674-52BC-D829637F9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485D78D-DCE8-373A-B114-C1508AA140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464A18-51B9-453A-A8F1-4FD2D6BC861E}" type="slidenum">
              <a:rPr lang="en-CA" smtClean="0"/>
              <a:t>‹#›</a:t>
            </a:fld>
            <a:endParaRPr lang="en-CA"/>
          </a:p>
        </p:txBody>
      </p:sp>
    </p:spTree>
    <p:extLst>
      <p:ext uri="{BB962C8B-B14F-4D97-AF65-F5344CB8AC3E}">
        <p14:creationId xmlns:p14="http://schemas.microsoft.com/office/powerpoint/2010/main" val="26011299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CAFD0-1304-49DD-9B5C-3E6FD743CE61}" type="datetimeFigureOut">
              <a:rPr lang="en-CA" smtClean="0"/>
              <a:t>2024-03-09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B5C89-B32A-4C9E-9DC3-8FFB1ED9A3F3}" type="slidenum">
              <a:rPr lang="en-CA" smtClean="0"/>
              <a:t>‹#›</a:t>
            </a:fld>
            <a:endParaRPr lang="en-CA"/>
          </a:p>
        </p:txBody>
      </p:sp>
    </p:spTree>
    <p:extLst>
      <p:ext uri="{BB962C8B-B14F-4D97-AF65-F5344CB8AC3E}">
        <p14:creationId xmlns:p14="http://schemas.microsoft.com/office/powerpoint/2010/main" val="389523354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008F-C8E0-4ACF-87CE-407A7AB9D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63AFD76-DB79-440C-B9FD-5C3BC56E0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D7AC714-E933-4C17-B3CC-D2437F126CE3}"/>
              </a:ext>
            </a:extLst>
          </p:cNvPr>
          <p:cNvSpPr>
            <a:spLocks noGrp="1"/>
          </p:cNvSpPr>
          <p:nvPr>
            <p:ph type="dt" sz="half" idx="10"/>
          </p:nvPr>
        </p:nvSpPr>
        <p:spPr/>
        <p:txBody>
          <a:bodyPr/>
          <a:lstStyle/>
          <a:p>
            <a:fld id="{3F7400D9-86DE-4480-A54B-4FE9059C0D38}" type="datetime1">
              <a:rPr lang="en-CA" smtClean="0"/>
              <a:t>2024-03-09</a:t>
            </a:fld>
            <a:endParaRPr lang="en-CA"/>
          </a:p>
        </p:txBody>
      </p:sp>
      <p:sp>
        <p:nvSpPr>
          <p:cNvPr id="5" name="Footer Placeholder 4">
            <a:extLst>
              <a:ext uri="{FF2B5EF4-FFF2-40B4-BE49-F238E27FC236}">
                <a16:creationId xmlns:a16="http://schemas.microsoft.com/office/drawing/2014/main" id="{A22E63C3-EC20-4D24-A7A5-99595247DF0A}"/>
              </a:ext>
            </a:extLst>
          </p:cNvPr>
          <p:cNvSpPr>
            <a:spLocks noGrp="1"/>
          </p:cNvSpPr>
          <p:nvPr>
            <p:ph type="ftr" sz="quarter" idx="11"/>
          </p:nvPr>
        </p:nvSpPr>
        <p:spPr/>
        <p:txBody>
          <a:bodyPr/>
          <a:lstStyle/>
          <a:p>
            <a:r>
              <a:rPr lang="en-US"/>
              <a:t> Prepared by: Noopa Jagadeesh </a:t>
            </a:r>
            <a:endParaRPr lang="en-CA" dirty="0"/>
          </a:p>
        </p:txBody>
      </p:sp>
      <p:sp>
        <p:nvSpPr>
          <p:cNvPr id="6" name="Slide Number Placeholder 5">
            <a:extLst>
              <a:ext uri="{FF2B5EF4-FFF2-40B4-BE49-F238E27FC236}">
                <a16:creationId xmlns:a16="http://schemas.microsoft.com/office/drawing/2014/main" id="{AC98D86B-9516-4863-8CF3-6FC433D98DFB}"/>
              </a:ext>
            </a:extLst>
          </p:cNvPr>
          <p:cNvSpPr>
            <a:spLocks noGrp="1"/>
          </p:cNvSpPr>
          <p:nvPr>
            <p:ph type="sldNum" sz="quarter" idx="12"/>
          </p:nvPr>
        </p:nvSpPr>
        <p:spPr/>
        <p:txBody>
          <a:bodyPr/>
          <a:lstStyle/>
          <a:p>
            <a:fld id="{B20BAE8A-BB5C-499D-956E-1AE79ABD6EE1}" type="slidenum">
              <a:rPr lang="en-CA" smtClean="0"/>
              <a:t>‹#›</a:t>
            </a:fld>
            <a:endParaRPr lang="en-CA"/>
          </a:p>
        </p:txBody>
      </p:sp>
      <p:pic>
        <p:nvPicPr>
          <p:cNvPr id="10" name="Picture 9">
            <a:extLst>
              <a:ext uri="{FF2B5EF4-FFF2-40B4-BE49-F238E27FC236}">
                <a16:creationId xmlns:a16="http://schemas.microsoft.com/office/drawing/2014/main" id="{79B2E9BB-A3DB-1681-0C9F-CF88556865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23813"/>
            <a:ext cx="1524000" cy="870857"/>
          </a:xfrm>
          <a:prstGeom prst="rect">
            <a:avLst/>
          </a:prstGeom>
        </p:spPr>
      </p:pic>
      <p:sp>
        <p:nvSpPr>
          <p:cNvPr id="11" name="TextBox 10">
            <a:extLst>
              <a:ext uri="{FF2B5EF4-FFF2-40B4-BE49-F238E27FC236}">
                <a16:creationId xmlns:a16="http://schemas.microsoft.com/office/drawing/2014/main" id="{6324142E-5985-986F-5F46-83031089CA94}"/>
              </a:ext>
            </a:extLst>
          </p:cNvPr>
          <p:cNvSpPr txBox="1"/>
          <p:nvPr userDrawn="1"/>
        </p:nvSpPr>
        <p:spPr>
          <a:xfrm>
            <a:off x="5008228" y="6408107"/>
            <a:ext cx="3800212" cy="261610"/>
          </a:xfrm>
          <a:prstGeom prst="rect">
            <a:avLst/>
          </a:prstGeom>
          <a:noFill/>
        </p:spPr>
        <p:txBody>
          <a:bodyPr wrap="square" rtlCol="0">
            <a:spAutoFit/>
          </a:bodyPr>
          <a:lstStyle/>
          <a:p>
            <a:r>
              <a:rPr lang="en-US" sz="1100" dirty="0">
                <a:solidFill>
                  <a:schemeClr val="bg1">
                    <a:lumMod val="50000"/>
                  </a:schemeClr>
                </a:solidFill>
              </a:rPr>
              <a:t>Prepared by: Noopa Jagadeesh</a:t>
            </a:r>
            <a:endParaRPr lang="en-CA" sz="1100" dirty="0">
              <a:solidFill>
                <a:schemeClr val="bg1">
                  <a:lumMod val="50000"/>
                </a:schemeClr>
              </a:solidFill>
            </a:endParaRPr>
          </a:p>
        </p:txBody>
      </p:sp>
    </p:spTree>
    <p:extLst>
      <p:ext uri="{BB962C8B-B14F-4D97-AF65-F5344CB8AC3E}">
        <p14:creationId xmlns:p14="http://schemas.microsoft.com/office/powerpoint/2010/main" val="383012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E1BB-BFF2-4EF1-852C-87BCC5D7267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55B967-6551-4889-8FA2-99F5579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3744A2-2F3B-4A7E-AFB3-888B3709B6C3}"/>
              </a:ext>
            </a:extLst>
          </p:cNvPr>
          <p:cNvSpPr>
            <a:spLocks noGrp="1"/>
          </p:cNvSpPr>
          <p:nvPr>
            <p:ph type="dt" sz="half" idx="10"/>
          </p:nvPr>
        </p:nvSpPr>
        <p:spPr/>
        <p:txBody>
          <a:bodyPr/>
          <a:lstStyle/>
          <a:p>
            <a:fld id="{B444AA2C-AF1D-4002-8C8F-C9A44C9DBB86}" type="datetime1">
              <a:rPr lang="en-CA" smtClean="0"/>
              <a:t>2024-03-09</a:t>
            </a:fld>
            <a:endParaRPr lang="en-CA"/>
          </a:p>
        </p:txBody>
      </p:sp>
      <p:sp>
        <p:nvSpPr>
          <p:cNvPr id="5" name="Footer Placeholder 4">
            <a:extLst>
              <a:ext uri="{FF2B5EF4-FFF2-40B4-BE49-F238E27FC236}">
                <a16:creationId xmlns:a16="http://schemas.microsoft.com/office/drawing/2014/main" id="{BBB0927F-D5B6-4AD1-AB89-94030809718F}"/>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414FED54-3A85-49D8-8B5A-321DF10A113B}"/>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3432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D8EEF7-D4BC-4B4B-BCDE-584DABF08D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C5C893F-6FC0-449B-934B-4D8D4ADB9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9F96A0-0767-4CF4-8446-D75A04810174}"/>
              </a:ext>
            </a:extLst>
          </p:cNvPr>
          <p:cNvSpPr>
            <a:spLocks noGrp="1"/>
          </p:cNvSpPr>
          <p:nvPr>
            <p:ph type="dt" sz="half" idx="10"/>
          </p:nvPr>
        </p:nvSpPr>
        <p:spPr/>
        <p:txBody>
          <a:bodyPr/>
          <a:lstStyle/>
          <a:p>
            <a:fld id="{B4F7C83C-B940-41E9-81CB-4C94F8FECD65}" type="datetime1">
              <a:rPr lang="en-CA" smtClean="0"/>
              <a:t>2024-03-09</a:t>
            </a:fld>
            <a:endParaRPr lang="en-CA"/>
          </a:p>
        </p:txBody>
      </p:sp>
      <p:sp>
        <p:nvSpPr>
          <p:cNvPr id="5" name="Footer Placeholder 4">
            <a:extLst>
              <a:ext uri="{FF2B5EF4-FFF2-40B4-BE49-F238E27FC236}">
                <a16:creationId xmlns:a16="http://schemas.microsoft.com/office/drawing/2014/main" id="{4BF10C2E-D640-44C9-8FF1-4467BA7288F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51BCDB1-8322-4F47-B889-DC52B9E3CC0F}"/>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55332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4E9E-9BF0-4DD5-A3A1-C965EDB643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E6BCAC-AFCE-4994-A766-A70F8553E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ECFD9B4-5FE8-4785-A08B-17707B5CB890}"/>
              </a:ext>
            </a:extLst>
          </p:cNvPr>
          <p:cNvSpPr>
            <a:spLocks noGrp="1"/>
          </p:cNvSpPr>
          <p:nvPr>
            <p:ph type="dt" sz="half" idx="10"/>
          </p:nvPr>
        </p:nvSpPr>
        <p:spPr/>
        <p:txBody>
          <a:bodyPr/>
          <a:lstStyle/>
          <a:p>
            <a:fld id="{E5DE4CAD-042C-49BD-91F1-70F47E6DB0D7}" type="datetime1">
              <a:rPr lang="en-CA" smtClean="0"/>
              <a:t>2024-03-09</a:t>
            </a:fld>
            <a:endParaRPr lang="en-CA"/>
          </a:p>
        </p:txBody>
      </p:sp>
      <p:sp>
        <p:nvSpPr>
          <p:cNvPr id="5" name="Footer Placeholder 4">
            <a:extLst>
              <a:ext uri="{FF2B5EF4-FFF2-40B4-BE49-F238E27FC236}">
                <a16:creationId xmlns:a16="http://schemas.microsoft.com/office/drawing/2014/main" id="{6E89BC0D-E2F7-4AD2-B91F-E0C5B58434EA}"/>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BBD864F-221F-4961-B548-49D82DB8A57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82538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D49-699B-4173-8E41-1E87770E2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32AACA3-CD43-492C-9E98-9772A43B3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EFA482DE-E19B-460B-A840-3801DAB9D3BC}"/>
              </a:ext>
            </a:extLst>
          </p:cNvPr>
          <p:cNvSpPr>
            <a:spLocks noGrp="1"/>
          </p:cNvSpPr>
          <p:nvPr>
            <p:ph type="sldNum" sz="quarter" idx="12"/>
          </p:nvPr>
        </p:nvSpPr>
        <p:spPr/>
        <p:txBody>
          <a:bodyPr/>
          <a:lstStyle/>
          <a:p>
            <a:fld id="{B20BAE8A-BB5C-499D-956E-1AE79ABD6EE1}" type="slidenum">
              <a:rPr lang="en-CA" smtClean="0"/>
              <a:t>‹#›</a:t>
            </a:fld>
            <a:endParaRPr lang="en-CA" dirty="0"/>
          </a:p>
        </p:txBody>
      </p:sp>
    </p:spTree>
    <p:extLst>
      <p:ext uri="{BB962C8B-B14F-4D97-AF65-F5344CB8AC3E}">
        <p14:creationId xmlns:p14="http://schemas.microsoft.com/office/powerpoint/2010/main" val="3468005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043D-28D5-4AB6-8C4F-2E2F52F2AE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000A08-8818-4118-B8A1-CA6FC65E5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3BC2B05-54F9-43F0-8A0F-458F53A15D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118220B-380C-40C2-BAA0-63084E608851}"/>
              </a:ext>
            </a:extLst>
          </p:cNvPr>
          <p:cNvSpPr>
            <a:spLocks noGrp="1"/>
          </p:cNvSpPr>
          <p:nvPr>
            <p:ph type="dt" sz="half" idx="10"/>
          </p:nvPr>
        </p:nvSpPr>
        <p:spPr/>
        <p:txBody>
          <a:bodyPr/>
          <a:lstStyle/>
          <a:p>
            <a:fld id="{5DB6136B-B861-4758-9255-83FD7DAA412E}" type="datetime1">
              <a:rPr lang="en-CA" smtClean="0"/>
              <a:t>2024-03-09</a:t>
            </a:fld>
            <a:endParaRPr lang="en-CA"/>
          </a:p>
        </p:txBody>
      </p:sp>
      <p:sp>
        <p:nvSpPr>
          <p:cNvPr id="6" name="Footer Placeholder 5">
            <a:extLst>
              <a:ext uri="{FF2B5EF4-FFF2-40B4-BE49-F238E27FC236}">
                <a16:creationId xmlns:a16="http://schemas.microsoft.com/office/drawing/2014/main" id="{0CF32AB5-A839-4EBD-937B-5CB2A717FF92}"/>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72F00424-7CC3-4AEC-97D3-D03865F8C1B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95929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A0A2-4B9C-43BB-B6F7-F4CC0563C4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C8AABF-462F-44EF-85AC-4F6554411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4D384-24AC-4D48-BDA6-E9E22121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4880B71-B94F-45B3-A3AB-9CCEF5AE9F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468893-D0C8-402C-824B-4DF5594DE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AF32958-A02C-4BEE-B01C-C7395D3A13D8}"/>
              </a:ext>
            </a:extLst>
          </p:cNvPr>
          <p:cNvSpPr>
            <a:spLocks noGrp="1"/>
          </p:cNvSpPr>
          <p:nvPr>
            <p:ph type="dt" sz="half" idx="10"/>
          </p:nvPr>
        </p:nvSpPr>
        <p:spPr/>
        <p:txBody>
          <a:bodyPr/>
          <a:lstStyle/>
          <a:p>
            <a:fld id="{EA50C4DE-09D6-423D-A3AD-CE89D76E195A}" type="datetime1">
              <a:rPr lang="en-CA" smtClean="0"/>
              <a:t>2024-03-09</a:t>
            </a:fld>
            <a:endParaRPr lang="en-CA"/>
          </a:p>
        </p:txBody>
      </p:sp>
      <p:sp>
        <p:nvSpPr>
          <p:cNvPr id="8" name="Footer Placeholder 7">
            <a:extLst>
              <a:ext uri="{FF2B5EF4-FFF2-40B4-BE49-F238E27FC236}">
                <a16:creationId xmlns:a16="http://schemas.microsoft.com/office/drawing/2014/main" id="{80F4CA3A-B5DA-4BEB-A590-0090BA261946}"/>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9" name="Slide Number Placeholder 8">
            <a:extLst>
              <a:ext uri="{FF2B5EF4-FFF2-40B4-BE49-F238E27FC236}">
                <a16:creationId xmlns:a16="http://schemas.microsoft.com/office/drawing/2014/main" id="{A7B8F72A-A037-4625-B794-F9E13219FB27}"/>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3034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A177-1B9A-4E62-BE87-4BB6FEF1F7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F73CFC9-1A64-40FC-90A0-BBCEFC88B103}"/>
              </a:ext>
            </a:extLst>
          </p:cNvPr>
          <p:cNvSpPr>
            <a:spLocks noGrp="1"/>
          </p:cNvSpPr>
          <p:nvPr>
            <p:ph type="dt" sz="half" idx="10"/>
          </p:nvPr>
        </p:nvSpPr>
        <p:spPr/>
        <p:txBody>
          <a:bodyPr/>
          <a:lstStyle/>
          <a:p>
            <a:fld id="{1D4A29FC-C61F-42C0-B5FE-4C1C5DECA842}" type="datetime1">
              <a:rPr lang="en-CA" smtClean="0"/>
              <a:t>2024-03-09</a:t>
            </a:fld>
            <a:endParaRPr lang="en-CA"/>
          </a:p>
        </p:txBody>
      </p:sp>
      <p:sp>
        <p:nvSpPr>
          <p:cNvPr id="4" name="Footer Placeholder 3">
            <a:extLst>
              <a:ext uri="{FF2B5EF4-FFF2-40B4-BE49-F238E27FC236}">
                <a16:creationId xmlns:a16="http://schemas.microsoft.com/office/drawing/2014/main" id="{873443A5-D5A1-4BD4-8213-5F54A325EE6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5" name="Slide Number Placeholder 4">
            <a:extLst>
              <a:ext uri="{FF2B5EF4-FFF2-40B4-BE49-F238E27FC236}">
                <a16:creationId xmlns:a16="http://schemas.microsoft.com/office/drawing/2014/main" id="{8E505489-22E4-40D8-86F9-F9CBD78AC61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1709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59B0E-6A14-4C7F-8769-9A271D4B60BD}"/>
              </a:ext>
            </a:extLst>
          </p:cNvPr>
          <p:cNvSpPr>
            <a:spLocks noGrp="1"/>
          </p:cNvSpPr>
          <p:nvPr>
            <p:ph type="dt" sz="half" idx="10"/>
          </p:nvPr>
        </p:nvSpPr>
        <p:spPr/>
        <p:txBody>
          <a:bodyPr/>
          <a:lstStyle/>
          <a:p>
            <a:fld id="{176DB856-F953-473C-B045-23E612A93AE6}" type="datetime1">
              <a:rPr lang="en-CA" smtClean="0"/>
              <a:t>2024-03-09</a:t>
            </a:fld>
            <a:endParaRPr lang="en-CA"/>
          </a:p>
        </p:txBody>
      </p:sp>
      <p:sp>
        <p:nvSpPr>
          <p:cNvPr id="3" name="Footer Placeholder 2">
            <a:extLst>
              <a:ext uri="{FF2B5EF4-FFF2-40B4-BE49-F238E27FC236}">
                <a16:creationId xmlns:a16="http://schemas.microsoft.com/office/drawing/2014/main" id="{61897663-BA4E-4263-937B-23A18B6B719B}"/>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8157A4C3-F1BE-4E1D-A78B-D502979B1C80}"/>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78853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85B7-7C37-4DEE-929B-620341239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153B3D3-9CEF-4463-A6D0-C0D1D993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5FF6670-A8D4-4A07-8DDF-215753202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B9CB0-C6C5-4E7F-8E9A-48CF58FD70C3}"/>
              </a:ext>
            </a:extLst>
          </p:cNvPr>
          <p:cNvSpPr>
            <a:spLocks noGrp="1"/>
          </p:cNvSpPr>
          <p:nvPr>
            <p:ph type="dt" sz="half" idx="10"/>
          </p:nvPr>
        </p:nvSpPr>
        <p:spPr/>
        <p:txBody>
          <a:bodyPr/>
          <a:lstStyle/>
          <a:p>
            <a:fld id="{49FA785C-E538-43B7-91CF-D1BAF1BF59CB}" type="datetime1">
              <a:rPr lang="en-CA" smtClean="0"/>
              <a:t>2024-03-09</a:t>
            </a:fld>
            <a:endParaRPr lang="en-CA"/>
          </a:p>
        </p:txBody>
      </p:sp>
      <p:sp>
        <p:nvSpPr>
          <p:cNvPr id="6" name="Footer Placeholder 5">
            <a:extLst>
              <a:ext uri="{FF2B5EF4-FFF2-40B4-BE49-F238E27FC236}">
                <a16:creationId xmlns:a16="http://schemas.microsoft.com/office/drawing/2014/main" id="{72CE5FB0-0518-4B01-9A9D-E99BA6C0646D}"/>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8317CB48-C11E-4503-94E8-FDFD0E0D1965}"/>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126697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2813-0EB3-4D6B-9B7F-9F04DC971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44D2EDB-9B1B-47EC-BCE1-EE57DE22E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046055-275D-4938-BFFF-D9E3751BC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F2FCDB-2170-4355-A616-CE4FE9B17E41}"/>
              </a:ext>
            </a:extLst>
          </p:cNvPr>
          <p:cNvSpPr>
            <a:spLocks noGrp="1"/>
          </p:cNvSpPr>
          <p:nvPr>
            <p:ph type="dt" sz="half" idx="10"/>
          </p:nvPr>
        </p:nvSpPr>
        <p:spPr/>
        <p:txBody>
          <a:bodyPr/>
          <a:lstStyle/>
          <a:p>
            <a:fld id="{6DEBE9B8-F405-4E4F-9482-A5E43223E20E}" type="datetime1">
              <a:rPr lang="en-CA" smtClean="0"/>
              <a:t>2024-03-09</a:t>
            </a:fld>
            <a:endParaRPr lang="en-CA"/>
          </a:p>
        </p:txBody>
      </p:sp>
      <p:sp>
        <p:nvSpPr>
          <p:cNvPr id="6" name="Footer Placeholder 5">
            <a:extLst>
              <a:ext uri="{FF2B5EF4-FFF2-40B4-BE49-F238E27FC236}">
                <a16:creationId xmlns:a16="http://schemas.microsoft.com/office/drawing/2014/main" id="{2EC53BF5-8A58-440D-9722-CA0839256D27}"/>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72D3371E-FFDE-4B5A-B107-7CAA72B59C0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01714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956AE-29B3-472E-B05B-5701EF8E7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CF9E3DA-367F-46E2-AEB8-E76011B44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D277F6-002F-4098-B9C7-B200832E7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F37E7-BC08-4A03-A330-8535A2F15B65}" type="datetime1">
              <a:rPr lang="en-CA" smtClean="0"/>
              <a:t>2024-03-09</a:t>
            </a:fld>
            <a:endParaRPr lang="en-CA"/>
          </a:p>
        </p:txBody>
      </p:sp>
      <p:sp>
        <p:nvSpPr>
          <p:cNvPr id="5" name="Footer Placeholder 4">
            <a:extLst>
              <a:ext uri="{FF2B5EF4-FFF2-40B4-BE49-F238E27FC236}">
                <a16:creationId xmlns:a16="http://schemas.microsoft.com/office/drawing/2014/main" id="{D57CFCD5-B84E-44B6-87DB-892458CE3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Prepared by: Noopa Jagadeesh </a:t>
            </a:r>
            <a:endParaRPr lang="en-CA" dirty="0"/>
          </a:p>
        </p:txBody>
      </p:sp>
      <p:sp>
        <p:nvSpPr>
          <p:cNvPr id="6" name="Slide Number Placeholder 5">
            <a:extLst>
              <a:ext uri="{FF2B5EF4-FFF2-40B4-BE49-F238E27FC236}">
                <a16:creationId xmlns:a16="http://schemas.microsoft.com/office/drawing/2014/main" id="{65A5FB8C-C590-44C8-B933-D89CB5B68D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BAE8A-BB5C-499D-956E-1AE79ABD6EE1}" type="slidenum">
              <a:rPr lang="en-CA" smtClean="0"/>
              <a:t>‹#›</a:t>
            </a:fld>
            <a:endParaRPr lang="en-CA"/>
          </a:p>
        </p:txBody>
      </p:sp>
      <p:pic>
        <p:nvPicPr>
          <p:cNvPr id="7" name="Picture 6">
            <a:extLst>
              <a:ext uri="{FF2B5EF4-FFF2-40B4-BE49-F238E27FC236}">
                <a16:creationId xmlns:a16="http://schemas.microsoft.com/office/drawing/2014/main" id="{B1928650-A937-B290-F342-4CD1AC52203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8000" y="136525"/>
            <a:ext cx="1524000" cy="870857"/>
          </a:xfrm>
          <a:prstGeom prst="rect">
            <a:avLst/>
          </a:prstGeom>
        </p:spPr>
      </p:pic>
    </p:spTree>
    <p:extLst>
      <p:ext uri="{BB962C8B-B14F-4D97-AF65-F5344CB8AC3E}">
        <p14:creationId xmlns:p14="http://schemas.microsoft.com/office/powerpoint/2010/main" val="377060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BCC-EFE7-15A0-6CD6-4F83F919F2C5}"/>
              </a:ext>
            </a:extLst>
          </p:cNvPr>
          <p:cNvSpPr>
            <a:spLocks noGrp="1"/>
          </p:cNvSpPr>
          <p:nvPr>
            <p:ph type="ctrTitle"/>
          </p:nvPr>
        </p:nvSpPr>
        <p:spPr/>
        <p:txBody>
          <a:bodyPr/>
          <a:lstStyle/>
          <a:p>
            <a:r>
              <a:rPr lang="en-US" dirty="0"/>
              <a:t>Week-8</a:t>
            </a:r>
            <a:endParaRPr lang="en-CA" dirty="0"/>
          </a:p>
        </p:txBody>
      </p:sp>
      <p:sp>
        <p:nvSpPr>
          <p:cNvPr id="3" name="Subtitle 2">
            <a:extLst>
              <a:ext uri="{FF2B5EF4-FFF2-40B4-BE49-F238E27FC236}">
                <a16:creationId xmlns:a16="http://schemas.microsoft.com/office/drawing/2014/main" id="{3DD647E1-2E4B-BEA1-B645-1D668CD3C85F}"/>
              </a:ext>
            </a:extLst>
          </p:cNvPr>
          <p:cNvSpPr>
            <a:spLocks noGrp="1"/>
          </p:cNvSpPr>
          <p:nvPr>
            <p:ph type="subTitle" idx="1"/>
          </p:nvPr>
        </p:nvSpPr>
        <p:spPr/>
        <p:txBody>
          <a:bodyPr/>
          <a:lstStyle/>
          <a:p>
            <a:pPr algn="ctr"/>
            <a:r>
              <a:rPr lang="en-US" dirty="0"/>
              <a:t>COSC 32001 Computer Vision</a:t>
            </a:r>
          </a:p>
          <a:p>
            <a:r>
              <a:rPr lang="en-US" dirty="0"/>
              <a:t>				 	Noopa Jagadeesh</a:t>
            </a:r>
          </a:p>
          <a:p>
            <a:r>
              <a:rPr lang="en-US" dirty="0"/>
              <a:t>                                                       	Date: 7 March 2024</a:t>
            </a:r>
            <a:endParaRPr lang="en-CA" dirty="0"/>
          </a:p>
        </p:txBody>
      </p:sp>
      <p:sp>
        <p:nvSpPr>
          <p:cNvPr id="5" name="Slide Number Placeholder 4">
            <a:extLst>
              <a:ext uri="{FF2B5EF4-FFF2-40B4-BE49-F238E27FC236}">
                <a16:creationId xmlns:a16="http://schemas.microsoft.com/office/drawing/2014/main" id="{3AD5D439-1197-4ABF-242A-270553BEB512}"/>
              </a:ext>
            </a:extLst>
          </p:cNvPr>
          <p:cNvSpPr>
            <a:spLocks noGrp="1"/>
          </p:cNvSpPr>
          <p:nvPr>
            <p:ph type="sldNum" sz="quarter" idx="12"/>
          </p:nvPr>
        </p:nvSpPr>
        <p:spPr/>
        <p:txBody>
          <a:bodyPr/>
          <a:lstStyle/>
          <a:p>
            <a:fld id="{B20BAE8A-BB5C-499D-956E-1AE79ABD6EE1}" type="slidenum">
              <a:rPr lang="en-CA" smtClean="0"/>
              <a:t>1</a:t>
            </a:fld>
            <a:endParaRPr lang="en-CA" dirty="0"/>
          </a:p>
        </p:txBody>
      </p:sp>
      <p:sp>
        <p:nvSpPr>
          <p:cNvPr id="4" name="Footer Placeholder 3">
            <a:extLst>
              <a:ext uri="{FF2B5EF4-FFF2-40B4-BE49-F238E27FC236}">
                <a16:creationId xmlns:a16="http://schemas.microsoft.com/office/drawing/2014/main" id="{A17CEDBD-A301-3D3F-3BE3-98806A1D1796}"/>
              </a:ext>
            </a:extLst>
          </p:cNvPr>
          <p:cNvSpPr>
            <a:spLocks noGrp="1"/>
          </p:cNvSpPr>
          <p:nvPr>
            <p:ph type="ftr" sz="quarter" idx="11"/>
          </p:nvPr>
        </p:nvSpPr>
        <p:spPr/>
        <p:txBody>
          <a:bodyPr/>
          <a:lstStyle/>
          <a:p>
            <a:r>
              <a:rPr lang="en-US"/>
              <a:t> Prepared by: Noopa Jagadeesh </a:t>
            </a:r>
            <a:endParaRPr lang="en-CA" dirty="0"/>
          </a:p>
        </p:txBody>
      </p:sp>
    </p:spTree>
    <p:extLst>
      <p:ext uri="{BB962C8B-B14F-4D97-AF65-F5344CB8AC3E}">
        <p14:creationId xmlns:p14="http://schemas.microsoft.com/office/powerpoint/2010/main" val="261735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1D2DE-FBC4-87BE-8661-D4D931910E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5E3942-AD14-8F62-95A8-F5568FA25480}"/>
              </a:ext>
            </a:extLst>
          </p:cNvPr>
          <p:cNvSpPr>
            <a:spLocks noGrp="1"/>
          </p:cNvSpPr>
          <p:nvPr>
            <p:ph type="title"/>
          </p:nvPr>
        </p:nvSpPr>
        <p:spPr>
          <a:xfrm>
            <a:off x="838200" y="365126"/>
            <a:ext cx="10515600" cy="513764"/>
          </a:xfrm>
        </p:spPr>
        <p:txBody>
          <a:bodyPr>
            <a:normAutofit fontScale="90000"/>
          </a:bodyPr>
          <a:lstStyle/>
          <a:p>
            <a:r>
              <a:rPr lang="en-CA" b="1" dirty="0"/>
              <a:t>Frame Differencing</a:t>
            </a:r>
            <a:endParaRPr lang="en-CA" dirty="0"/>
          </a:p>
        </p:txBody>
      </p:sp>
      <p:sp>
        <p:nvSpPr>
          <p:cNvPr id="3" name="Footer Placeholder 2">
            <a:extLst>
              <a:ext uri="{FF2B5EF4-FFF2-40B4-BE49-F238E27FC236}">
                <a16:creationId xmlns:a16="http://schemas.microsoft.com/office/drawing/2014/main" id="{CD35112C-1F01-2F55-73EF-1E12A5322D81}"/>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0C08D81A-EEE9-369A-AF09-7998294A3795}"/>
              </a:ext>
            </a:extLst>
          </p:cNvPr>
          <p:cNvSpPr>
            <a:spLocks noGrp="1"/>
          </p:cNvSpPr>
          <p:nvPr>
            <p:ph type="sldNum" sz="quarter" idx="12"/>
          </p:nvPr>
        </p:nvSpPr>
        <p:spPr/>
        <p:txBody>
          <a:bodyPr/>
          <a:lstStyle/>
          <a:p>
            <a:fld id="{B20BAE8A-BB5C-499D-956E-1AE79ABD6EE1}" type="slidenum">
              <a:rPr lang="en-CA" smtClean="0"/>
              <a:t>10</a:t>
            </a:fld>
            <a:endParaRPr lang="en-CA"/>
          </a:p>
        </p:txBody>
      </p:sp>
      <p:sp>
        <p:nvSpPr>
          <p:cNvPr id="6" name="TextBox 5">
            <a:extLst>
              <a:ext uri="{FF2B5EF4-FFF2-40B4-BE49-F238E27FC236}">
                <a16:creationId xmlns:a16="http://schemas.microsoft.com/office/drawing/2014/main" id="{2C109511-5A20-2615-C918-3E9ECE698311}"/>
              </a:ext>
            </a:extLst>
          </p:cNvPr>
          <p:cNvSpPr txBox="1"/>
          <p:nvPr/>
        </p:nvSpPr>
        <p:spPr>
          <a:xfrm>
            <a:off x="838199" y="943654"/>
            <a:ext cx="10427563" cy="1477328"/>
          </a:xfrm>
          <a:prstGeom prst="rect">
            <a:avLst/>
          </a:prstGeom>
          <a:noFill/>
        </p:spPr>
        <p:txBody>
          <a:bodyPr wrap="square">
            <a:spAutoFit/>
          </a:bodyPr>
          <a:lstStyle/>
          <a:p>
            <a:r>
              <a:rPr lang="en-CA" b="1" dirty="0"/>
              <a:t>2. Compute the Motion Mask</a:t>
            </a:r>
          </a:p>
          <a:p>
            <a:pPr marL="285750" indent="-285750">
              <a:buFont typeface="Arial" panose="020B0604020202020204" pitchFamily="34" charset="0"/>
              <a:buChar char="•"/>
            </a:pPr>
            <a:r>
              <a:rPr lang="en-CA" dirty="0"/>
              <a:t>In order to remove the noise, we will need to apply a threshold to the frame difference and obtain a binary motion mask. </a:t>
            </a:r>
          </a:p>
          <a:p>
            <a:pPr marL="285750" indent="-285750">
              <a:buFont typeface="Arial" panose="020B0604020202020204" pitchFamily="34" charset="0"/>
              <a:buChar char="•"/>
            </a:pPr>
            <a:r>
              <a:rPr lang="en-CA" dirty="0"/>
              <a:t>In practice we will also use Blurring and Morphological Operations to improve the quality of the motion mask.</a:t>
            </a:r>
          </a:p>
        </p:txBody>
      </p:sp>
      <p:pic>
        <p:nvPicPr>
          <p:cNvPr id="8" name="Picture 7">
            <a:extLst>
              <a:ext uri="{FF2B5EF4-FFF2-40B4-BE49-F238E27FC236}">
                <a16:creationId xmlns:a16="http://schemas.microsoft.com/office/drawing/2014/main" id="{1DC35D4B-C48E-50B9-1187-B965ED93E0B6}"/>
              </a:ext>
            </a:extLst>
          </p:cNvPr>
          <p:cNvPicPr>
            <a:picLocks noChangeAspect="1"/>
          </p:cNvPicPr>
          <p:nvPr/>
        </p:nvPicPr>
        <p:blipFill>
          <a:blip r:embed="rId2"/>
          <a:stretch>
            <a:fillRect/>
          </a:stretch>
        </p:blipFill>
        <p:spPr>
          <a:xfrm>
            <a:off x="838199" y="2420982"/>
            <a:ext cx="4320556" cy="2736140"/>
          </a:xfrm>
          <a:prstGeom prst="rect">
            <a:avLst/>
          </a:prstGeom>
        </p:spPr>
      </p:pic>
      <p:sp>
        <p:nvSpPr>
          <p:cNvPr id="10" name="TextBox 9">
            <a:extLst>
              <a:ext uri="{FF2B5EF4-FFF2-40B4-BE49-F238E27FC236}">
                <a16:creationId xmlns:a16="http://schemas.microsoft.com/office/drawing/2014/main" id="{4621D6CC-A5B3-7988-19E5-7520D29CA7B5}"/>
              </a:ext>
            </a:extLst>
          </p:cNvPr>
          <p:cNvSpPr txBox="1"/>
          <p:nvPr/>
        </p:nvSpPr>
        <p:spPr>
          <a:xfrm>
            <a:off x="5648417" y="2843861"/>
            <a:ext cx="6094520" cy="1477328"/>
          </a:xfrm>
          <a:prstGeom prst="rect">
            <a:avLst/>
          </a:prstGeom>
          <a:noFill/>
        </p:spPr>
        <p:txBody>
          <a:bodyPr wrap="square">
            <a:spAutoFit/>
          </a:bodyPr>
          <a:lstStyle/>
          <a:p>
            <a:pPr marL="285750" indent="-285750">
              <a:buFont typeface="Arial" panose="020B0604020202020204" pitchFamily="34" charset="0"/>
              <a:buChar char="•"/>
            </a:pPr>
            <a:r>
              <a:rPr lang="en-CA" dirty="0"/>
              <a:t>Notice how the shadows of some vehicles are still being detected, this is because the shadows correspond to a change in pixel intensity between the two frames. We can not always remove them with the frame differencing approach.</a:t>
            </a:r>
          </a:p>
        </p:txBody>
      </p:sp>
      <p:sp>
        <p:nvSpPr>
          <p:cNvPr id="12" name="TextBox 11">
            <a:extLst>
              <a:ext uri="{FF2B5EF4-FFF2-40B4-BE49-F238E27FC236}">
                <a16:creationId xmlns:a16="http://schemas.microsoft.com/office/drawing/2014/main" id="{ECFB89EB-EC7D-732B-7DE7-07D35F480BE0}"/>
              </a:ext>
            </a:extLst>
          </p:cNvPr>
          <p:cNvSpPr txBox="1"/>
          <p:nvPr/>
        </p:nvSpPr>
        <p:spPr>
          <a:xfrm>
            <a:off x="5648417" y="4485654"/>
            <a:ext cx="6094520" cy="923330"/>
          </a:xfrm>
          <a:prstGeom prst="rect">
            <a:avLst/>
          </a:prstGeom>
          <a:noFill/>
        </p:spPr>
        <p:txBody>
          <a:bodyPr wrap="square">
            <a:spAutoFit/>
          </a:bodyPr>
          <a:lstStyle/>
          <a:p>
            <a:pPr marL="285750" indent="-285750">
              <a:buFont typeface="Arial" panose="020B0604020202020204" pitchFamily="34" charset="0"/>
              <a:buChar char="•"/>
            </a:pPr>
            <a:r>
              <a:rPr lang="en-CA" dirty="0"/>
              <a:t>Now we can see that the motion mask has most of the background removed, while the moving cars remain. We will use this to make an object detector.</a:t>
            </a:r>
          </a:p>
        </p:txBody>
      </p:sp>
    </p:spTree>
    <p:extLst>
      <p:ext uri="{BB962C8B-B14F-4D97-AF65-F5344CB8AC3E}">
        <p14:creationId xmlns:p14="http://schemas.microsoft.com/office/powerpoint/2010/main" val="235265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EDE78-638F-19E8-4632-FE2C9E9D5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3E55B1-4F16-3BFB-86E5-C8708112DA86}"/>
              </a:ext>
            </a:extLst>
          </p:cNvPr>
          <p:cNvSpPr>
            <a:spLocks noGrp="1"/>
          </p:cNvSpPr>
          <p:nvPr>
            <p:ph type="title"/>
          </p:nvPr>
        </p:nvSpPr>
        <p:spPr>
          <a:xfrm>
            <a:off x="838200" y="365126"/>
            <a:ext cx="10515600" cy="513764"/>
          </a:xfrm>
        </p:spPr>
        <p:txBody>
          <a:bodyPr>
            <a:normAutofit fontScale="90000"/>
          </a:bodyPr>
          <a:lstStyle/>
          <a:p>
            <a:r>
              <a:rPr lang="en-CA" b="1" dirty="0"/>
              <a:t>Frame Differencing</a:t>
            </a:r>
            <a:endParaRPr lang="en-CA" dirty="0"/>
          </a:p>
        </p:txBody>
      </p:sp>
      <p:sp>
        <p:nvSpPr>
          <p:cNvPr id="3" name="Footer Placeholder 2">
            <a:extLst>
              <a:ext uri="{FF2B5EF4-FFF2-40B4-BE49-F238E27FC236}">
                <a16:creationId xmlns:a16="http://schemas.microsoft.com/office/drawing/2014/main" id="{E2A349D1-AE63-71A6-C579-9EBE6440DB75}"/>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4DBF4BCF-4B2D-6576-3F25-ED75EFE258AB}"/>
              </a:ext>
            </a:extLst>
          </p:cNvPr>
          <p:cNvSpPr>
            <a:spLocks noGrp="1"/>
          </p:cNvSpPr>
          <p:nvPr>
            <p:ph type="sldNum" sz="quarter" idx="12"/>
          </p:nvPr>
        </p:nvSpPr>
        <p:spPr/>
        <p:txBody>
          <a:bodyPr/>
          <a:lstStyle/>
          <a:p>
            <a:fld id="{B20BAE8A-BB5C-499D-956E-1AE79ABD6EE1}" type="slidenum">
              <a:rPr lang="en-CA" smtClean="0"/>
              <a:t>11</a:t>
            </a:fld>
            <a:endParaRPr lang="en-CA"/>
          </a:p>
        </p:txBody>
      </p:sp>
      <p:sp>
        <p:nvSpPr>
          <p:cNvPr id="6" name="TextBox 5">
            <a:extLst>
              <a:ext uri="{FF2B5EF4-FFF2-40B4-BE49-F238E27FC236}">
                <a16:creationId xmlns:a16="http://schemas.microsoft.com/office/drawing/2014/main" id="{F81811BC-A01F-DA4B-4583-E421B2845475}"/>
              </a:ext>
            </a:extLst>
          </p:cNvPr>
          <p:cNvSpPr txBox="1"/>
          <p:nvPr/>
        </p:nvSpPr>
        <p:spPr>
          <a:xfrm>
            <a:off x="838199" y="963123"/>
            <a:ext cx="10809303" cy="2585323"/>
          </a:xfrm>
          <a:prstGeom prst="rect">
            <a:avLst/>
          </a:prstGeom>
          <a:noFill/>
        </p:spPr>
        <p:txBody>
          <a:bodyPr wrap="square">
            <a:spAutoFit/>
          </a:bodyPr>
          <a:lstStyle/>
          <a:p>
            <a:r>
              <a:rPr lang="en-CA" b="1" dirty="0"/>
              <a:t>3. Turning the Motion into Detection</a:t>
            </a:r>
          </a:p>
          <a:p>
            <a:pPr marL="285750" indent="-285750">
              <a:buFont typeface="Arial" panose="020B0604020202020204" pitchFamily="34" charset="0"/>
              <a:buChar char="•"/>
            </a:pPr>
            <a:r>
              <a:rPr lang="en-CA" dirty="0"/>
              <a:t>To get bounding box detections, we will find the contours on the motion mask, and then draw a bounding box around them if they are large enough. </a:t>
            </a:r>
          </a:p>
          <a:p>
            <a:pPr marL="285750" indent="-285750">
              <a:buFont typeface="Arial" panose="020B0604020202020204" pitchFamily="34" charset="0"/>
              <a:buChar char="•"/>
            </a:pPr>
            <a:r>
              <a:rPr lang="en-CA" dirty="0"/>
              <a:t>Most object detectors also have a score or confidence level that usually ranges from 0–1. In this case, we don’t have either, but we will use an augmented score based on the area of each bounding box, where the larger area indicates a higher score. </a:t>
            </a:r>
          </a:p>
          <a:p>
            <a:pPr marL="285750" indent="-285750">
              <a:buFont typeface="Arial" panose="020B0604020202020204" pitchFamily="34" charset="0"/>
              <a:buChar char="•"/>
            </a:pPr>
            <a:r>
              <a:rPr lang="en-CA" dirty="0"/>
              <a:t>The main assumption for this is that the largest contour (and largest bounding box) will usually correspond to the real object or cluster of objects. While the smaller bounding boxes may correspond to other details of the object such as contours extracted from it’s internal textures or shadows.</a:t>
            </a:r>
          </a:p>
        </p:txBody>
      </p:sp>
      <p:sp>
        <p:nvSpPr>
          <p:cNvPr id="8" name="TextBox 7">
            <a:extLst>
              <a:ext uri="{FF2B5EF4-FFF2-40B4-BE49-F238E27FC236}">
                <a16:creationId xmlns:a16="http://schemas.microsoft.com/office/drawing/2014/main" id="{7F44AE7C-CD08-A03C-1D3E-4982F5EBDC18}"/>
              </a:ext>
            </a:extLst>
          </p:cNvPr>
          <p:cNvSpPr txBox="1"/>
          <p:nvPr/>
        </p:nvSpPr>
        <p:spPr>
          <a:xfrm>
            <a:off x="838199" y="3632679"/>
            <a:ext cx="9235736" cy="369332"/>
          </a:xfrm>
          <a:prstGeom prst="rect">
            <a:avLst/>
          </a:prstGeom>
          <a:noFill/>
        </p:spPr>
        <p:txBody>
          <a:bodyPr wrap="square">
            <a:spAutoFit/>
          </a:bodyPr>
          <a:lstStyle/>
          <a:p>
            <a:pPr marL="285750" indent="-285750">
              <a:buFont typeface="Arial" panose="020B0604020202020204" pitchFamily="34" charset="0"/>
              <a:buChar char="•"/>
            </a:pPr>
            <a:r>
              <a:rPr lang="en-CA" dirty="0"/>
              <a:t>The resulting detections are drawn over the motion mask as below:</a:t>
            </a:r>
          </a:p>
        </p:txBody>
      </p:sp>
      <p:pic>
        <p:nvPicPr>
          <p:cNvPr id="10" name="Picture 9">
            <a:extLst>
              <a:ext uri="{FF2B5EF4-FFF2-40B4-BE49-F238E27FC236}">
                <a16:creationId xmlns:a16="http://schemas.microsoft.com/office/drawing/2014/main" id="{8233C3AC-7E1C-2659-01A0-D38C9BB8E1D3}"/>
              </a:ext>
            </a:extLst>
          </p:cNvPr>
          <p:cNvPicPr>
            <a:picLocks noChangeAspect="1"/>
          </p:cNvPicPr>
          <p:nvPr/>
        </p:nvPicPr>
        <p:blipFill>
          <a:blip r:embed="rId2"/>
          <a:stretch>
            <a:fillRect/>
          </a:stretch>
        </p:blipFill>
        <p:spPr>
          <a:xfrm>
            <a:off x="4696287" y="3966456"/>
            <a:ext cx="6030272" cy="2526418"/>
          </a:xfrm>
          <a:prstGeom prst="rect">
            <a:avLst/>
          </a:prstGeom>
        </p:spPr>
      </p:pic>
      <p:sp>
        <p:nvSpPr>
          <p:cNvPr id="12" name="TextBox 11">
            <a:extLst>
              <a:ext uri="{FF2B5EF4-FFF2-40B4-BE49-F238E27FC236}">
                <a16:creationId xmlns:a16="http://schemas.microsoft.com/office/drawing/2014/main" id="{7B8ABE30-6F97-EE68-2CE0-D2BE518248D5}"/>
              </a:ext>
            </a:extLst>
          </p:cNvPr>
          <p:cNvSpPr txBox="1"/>
          <p:nvPr/>
        </p:nvSpPr>
        <p:spPr>
          <a:xfrm>
            <a:off x="838199" y="4440516"/>
            <a:ext cx="4114800" cy="1477328"/>
          </a:xfrm>
          <a:prstGeom prst="rect">
            <a:avLst/>
          </a:prstGeom>
          <a:noFill/>
        </p:spPr>
        <p:txBody>
          <a:bodyPr wrap="square">
            <a:spAutoFit/>
          </a:bodyPr>
          <a:lstStyle/>
          <a:p>
            <a:pPr marL="285750" indent="-285750">
              <a:buFont typeface="Arial" panose="020B0604020202020204" pitchFamily="34" charset="0"/>
              <a:buChar char="•"/>
            </a:pPr>
            <a:r>
              <a:rPr lang="en-CA" dirty="0"/>
              <a:t>Now we have another issue! We have multiple false detections in the form of overlapping Bounding Boxes. We will eliminate this with Non-Maximal Suppression (NMS).</a:t>
            </a:r>
          </a:p>
        </p:txBody>
      </p:sp>
    </p:spTree>
    <p:extLst>
      <p:ext uri="{BB962C8B-B14F-4D97-AF65-F5344CB8AC3E}">
        <p14:creationId xmlns:p14="http://schemas.microsoft.com/office/powerpoint/2010/main" val="269469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E3D9E-8591-47FC-1BB3-9E19016E0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30EBC-5F5D-4F64-DDB0-8F17B17745D7}"/>
              </a:ext>
            </a:extLst>
          </p:cNvPr>
          <p:cNvSpPr>
            <a:spLocks noGrp="1"/>
          </p:cNvSpPr>
          <p:nvPr>
            <p:ph type="title"/>
          </p:nvPr>
        </p:nvSpPr>
        <p:spPr>
          <a:xfrm>
            <a:off x="838200" y="365126"/>
            <a:ext cx="10515600" cy="513764"/>
          </a:xfrm>
        </p:spPr>
        <p:txBody>
          <a:bodyPr>
            <a:normAutofit fontScale="90000"/>
          </a:bodyPr>
          <a:lstStyle/>
          <a:p>
            <a:r>
              <a:rPr lang="en-CA" b="1" dirty="0"/>
              <a:t>Frame Differencing</a:t>
            </a:r>
            <a:endParaRPr lang="en-CA" dirty="0"/>
          </a:p>
        </p:txBody>
      </p:sp>
      <p:sp>
        <p:nvSpPr>
          <p:cNvPr id="3" name="Footer Placeholder 2">
            <a:extLst>
              <a:ext uri="{FF2B5EF4-FFF2-40B4-BE49-F238E27FC236}">
                <a16:creationId xmlns:a16="http://schemas.microsoft.com/office/drawing/2014/main" id="{A958FE32-1FDB-78E5-1ACC-5C5E0BF52226}"/>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E215CE3D-F6A1-6681-9D4D-26190CC7D429}"/>
              </a:ext>
            </a:extLst>
          </p:cNvPr>
          <p:cNvSpPr>
            <a:spLocks noGrp="1"/>
          </p:cNvSpPr>
          <p:nvPr>
            <p:ph type="sldNum" sz="quarter" idx="12"/>
          </p:nvPr>
        </p:nvSpPr>
        <p:spPr/>
        <p:txBody>
          <a:bodyPr/>
          <a:lstStyle/>
          <a:p>
            <a:fld id="{B20BAE8A-BB5C-499D-956E-1AE79ABD6EE1}" type="slidenum">
              <a:rPr lang="en-CA" smtClean="0"/>
              <a:t>12</a:t>
            </a:fld>
            <a:endParaRPr lang="en-CA"/>
          </a:p>
        </p:txBody>
      </p:sp>
      <p:sp>
        <p:nvSpPr>
          <p:cNvPr id="6" name="TextBox 5">
            <a:extLst>
              <a:ext uri="{FF2B5EF4-FFF2-40B4-BE49-F238E27FC236}">
                <a16:creationId xmlns:a16="http://schemas.microsoft.com/office/drawing/2014/main" id="{F395A0E3-C9F7-FA06-5839-16086E7C06C2}"/>
              </a:ext>
            </a:extLst>
          </p:cNvPr>
          <p:cNvSpPr txBox="1"/>
          <p:nvPr/>
        </p:nvSpPr>
        <p:spPr>
          <a:xfrm>
            <a:off x="756821" y="986131"/>
            <a:ext cx="10515600" cy="1477328"/>
          </a:xfrm>
          <a:prstGeom prst="rect">
            <a:avLst/>
          </a:prstGeom>
          <a:noFill/>
        </p:spPr>
        <p:txBody>
          <a:bodyPr wrap="square">
            <a:spAutoFit/>
          </a:bodyPr>
          <a:lstStyle/>
          <a:p>
            <a:r>
              <a:rPr lang="en-CA" b="1" dirty="0"/>
              <a:t>4. Non-Maximal Suppression</a:t>
            </a:r>
          </a:p>
          <a:p>
            <a:pPr marL="285750" indent="-285750">
              <a:buFont typeface="Arial" panose="020B0604020202020204" pitchFamily="34" charset="0"/>
              <a:buChar char="•"/>
            </a:pPr>
            <a:r>
              <a:rPr lang="en-CA" dirty="0"/>
              <a:t>Object Detectors are not always perfect and sometimes require post processing to improve their performance. </a:t>
            </a:r>
          </a:p>
          <a:p>
            <a:pPr marL="285750" indent="-285750">
              <a:buFont typeface="Arial" panose="020B0604020202020204" pitchFamily="34" charset="0"/>
              <a:buChar char="•"/>
            </a:pPr>
            <a:r>
              <a:rPr lang="en-CA" dirty="0"/>
              <a:t>Non-Maximal </a:t>
            </a:r>
            <a:r>
              <a:rPr lang="en-CA" dirty="0" err="1"/>
              <a:t>Supression</a:t>
            </a:r>
            <a:r>
              <a:rPr lang="en-CA" dirty="0"/>
              <a:t> is the process of removing unlikely detections (usually duplicate detections), it is a common part of powerful object detectors such as YOLO. </a:t>
            </a:r>
          </a:p>
        </p:txBody>
      </p:sp>
      <p:sp>
        <p:nvSpPr>
          <p:cNvPr id="8" name="TextBox 7">
            <a:extLst>
              <a:ext uri="{FF2B5EF4-FFF2-40B4-BE49-F238E27FC236}">
                <a16:creationId xmlns:a16="http://schemas.microsoft.com/office/drawing/2014/main" id="{69EB525F-4757-8408-5BF6-CFF5709D9BB6}"/>
              </a:ext>
            </a:extLst>
          </p:cNvPr>
          <p:cNvSpPr txBox="1"/>
          <p:nvPr/>
        </p:nvSpPr>
        <p:spPr>
          <a:xfrm>
            <a:off x="680621" y="2645275"/>
            <a:ext cx="10150136" cy="2308324"/>
          </a:xfrm>
          <a:prstGeom prst="rect">
            <a:avLst/>
          </a:prstGeom>
          <a:noFill/>
        </p:spPr>
        <p:txBody>
          <a:bodyPr wrap="square">
            <a:spAutoFit/>
          </a:bodyPr>
          <a:lstStyle/>
          <a:p>
            <a:pPr marL="285750" indent="-285750">
              <a:buFont typeface="Arial" panose="020B0604020202020204" pitchFamily="34" charset="0"/>
              <a:buChar char="•"/>
            </a:pPr>
            <a:r>
              <a:rPr lang="en-CA" dirty="0"/>
              <a:t>We will use the following algorithm to implement non-maximal suppression.</a:t>
            </a:r>
          </a:p>
          <a:p>
            <a:endParaRPr lang="en-CA" dirty="0"/>
          </a:p>
          <a:p>
            <a:pPr marL="800100" lvl="1" indent="-342900">
              <a:buFont typeface="+mj-lt"/>
              <a:buAutoNum type="arabicPeriod"/>
            </a:pPr>
            <a:r>
              <a:rPr lang="en-CA" dirty="0"/>
              <a:t>Sort detected boxes by score(area) and store them in array</a:t>
            </a:r>
          </a:p>
          <a:p>
            <a:pPr marL="800100" lvl="1" indent="-342900">
              <a:buFont typeface="+mj-lt"/>
              <a:buAutoNum type="arabicPeriod"/>
            </a:pPr>
            <a:r>
              <a:rPr lang="en-CA" dirty="0"/>
              <a:t>Remove boxes that are entirely contained within another box</a:t>
            </a:r>
          </a:p>
          <a:p>
            <a:pPr marL="1714500" lvl="3" indent="-342900">
              <a:buFont typeface="+mj-lt"/>
              <a:buAutoNum type="alphaLcParenR"/>
            </a:pPr>
            <a:r>
              <a:rPr lang="en-CA" dirty="0"/>
              <a:t>Start with the largest box</a:t>
            </a:r>
          </a:p>
          <a:p>
            <a:pPr marL="1714500" lvl="3" indent="-342900">
              <a:buFont typeface="+mj-lt"/>
              <a:buAutoNum type="alphaLcParenR"/>
            </a:pPr>
            <a:r>
              <a:rPr lang="en-CA" dirty="0"/>
              <a:t>Compare it with all other boxes</a:t>
            </a:r>
          </a:p>
          <a:p>
            <a:pPr marL="1714500" lvl="3" indent="-342900">
              <a:buFont typeface="+mj-lt"/>
              <a:buAutoNum type="alphaLcParenR"/>
            </a:pPr>
            <a:r>
              <a:rPr lang="en-CA" dirty="0"/>
              <a:t>If IOU exceeds the threshold, remove it</a:t>
            </a:r>
          </a:p>
          <a:p>
            <a:pPr marL="1714500" lvl="3" indent="-342900">
              <a:buFont typeface="+mj-lt"/>
              <a:buAutoNum type="alphaLcParenR"/>
            </a:pPr>
            <a:r>
              <a:rPr lang="en-CA" dirty="0"/>
              <a:t>Repeat for next largest remaining box until complete</a:t>
            </a:r>
          </a:p>
        </p:txBody>
      </p:sp>
      <p:sp>
        <p:nvSpPr>
          <p:cNvPr id="10" name="TextBox 9">
            <a:extLst>
              <a:ext uri="{FF2B5EF4-FFF2-40B4-BE49-F238E27FC236}">
                <a16:creationId xmlns:a16="http://schemas.microsoft.com/office/drawing/2014/main" id="{9DB78F77-64B1-A1DB-D68D-8C35A28AA475}"/>
              </a:ext>
            </a:extLst>
          </p:cNvPr>
          <p:cNvSpPr txBox="1"/>
          <p:nvPr/>
        </p:nvSpPr>
        <p:spPr>
          <a:xfrm>
            <a:off x="463857" y="5193309"/>
            <a:ext cx="10808563" cy="646331"/>
          </a:xfrm>
          <a:prstGeom prst="rect">
            <a:avLst/>
          </a:prstGeom>
          <a:noFill/>
        </p:spPr>
        <p:txBody>
          <a:bodyPr wrap="square">
            <a:spAutoFit/>
          </a:bodyPr>
          <a:lstStyle/>
          <a:p>
            <a:pPr marL="742950" lvl="1" indent="-285750">
              <a:buFont typeface="Arial" panose="020B0604020202020204" pitchFamily="34" charset="0"/>
              <a:buChar char="•"/>
            </a:pPr>
            <a:r>
              <a:rPr lang="en-CA" dirty="0"/>
              <a:t>Intersection Over Union or IOU, it’s a way of determining how much overlap one bounding box has with another and has a range from 0 to 1</a:t>
            </a:r>
          </a:p>
        </p:txBody>
      </p:sp>
    </p:spTree>
    <p:extLst>
      <p:ext uri="{BB962C8B-B14F-4D97-AF65-F5344CB8AC3E}">
        <p14:creationId xmlns:p14="http://schemas.microsoft.com/office/powerpoint/2010/main" val="225458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757A0-AC6F-337D-2FAA-061BFF98C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A83F2-15E1-33C2-0F29-B98EADB9768C}"/>
              </a:ext>
            </a:extLst>
          </p:cNvPr>
          <p:cNvSpPr>
            <a:spLocks noGrp="1"/>
          </p:cNvSpPr>
          <p:nvPr>
            <p:ph type="title"/>
          </p:nvPr>
        </p:nvSpPr>
        <p:spPr>
          <a:xfrm>
            <a:off x="838200" y="365126"/>
            <a:ext cx="10515600" cy="513764"/>
          </a:xfrm>
        </p:spPr>
        <p:txBody>
          <a:bodyPr>
            <a:normAutofit fontScale="90000"/>
          </a:bodyPr>
          <a:lstStyle/>
          <a:p>
            <a:r>
              <a:rPr lang="en-CA" b="1" dirty="0"/>
              <a:t>Frame Differencing</a:t>
            </a:r>
            <a:endParaRPr lang="en-CA" dirty="0"/>
          </a:p>
        </p:txBody>
      </p:sp>
      <p:sp>
        <p:nvSpPr>
          <p:cNvPr id="3" name="Footer Placeholder 2">
            <a:extLst>
              <a:ext uri="{FF2B5EF4-FFF2-40B4-BE49-F238E27FC236}">
                <a16:creationId xmlns:a16="http://schemas.microsoft.com/office/drawing/2014/main" id="{72F7DDAC-E701-2CEA-91A1-6776D2356E68}"/>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877992B9-88B9-60E0-FBF8-4B2C02A97892}"/>
              </a:ext>
            </a:extLst>
          </p:cNvPr>
          <p:cNvSpPr>
            <a:spLocks noGrp="1"/>
          </p:cNvSpPr>
          <p:nvPr>
            <p:ph type="sldNum" sz="quarter" idx="12"/>
          </p:nvPr>
        </p:nvSpPr>
        <p:spPr/>
        <p:txBody>
          <a:bodyPr/>
          <a:lstStyle/>
          <a:p>
            <a:fld id="{B20BAE8A-BB5C-499D-956E-1AE79ABD6EE1}" type="slidenum">
              <a:rPr lang="en-CA" smtClean="0"/>
              <a:t>13</a:t>
            </a:fld>
            <a:endParaRPr lang="en-CA"/>
          </a:p>
        </p:txBody>
      </p:sp>
      <p:pic>
        <p:nvPicPr>
          <p:cNvPr id="6" name="Picture 5">
            <a:extLst>
              <a:ext uri="{FF2B5EF4-FFF2-40B4-BE49-F238E27FC236}">
                <a16:creationId xmlns:a16="http://schemas.microsoft.com/office/drawing/2014/main" id="{17FE3E53-BCA6-3E40-C39B-68C1C7C7BA63}"/>
              </a:ext>
            </a:extLst>
          </p:cNvPr>
          <p:cNvPicPr>
            <a:picLocks noChangeAspect="1"/>
          </p:cNvPicPr>
          <p:nvPr/>
        </p:nvPicPr>
        <p:blipFill>
          <a:blip r:embed="rId2"/>
          <a:stretch>
            <a:fillRect/>
          </a:stretch>
        </p:blipFill>
        <p:spPr>
          <a:xfrm>
            <a:off x="1057395" y="1438183"/>
            <a:ext cx="4412152" cy="3305781"/>
          </a:xfrm>
          <a:prstGeom prst="rect">
            <a:avLst/>
          </a:prstGeom>
        </p:spPr>
      </p:pic>
      <p:pic>
        <p:nvPicPr>
          <p:cNvPr id="8" name="Picture 7">
            <a:extLst>
              <a:ext uri="{FF2B5EF4-FFF2-40B4-BE49-F238E27FC236}">
                <a16:creationId xmlns:a16="http://schemas.microsoft.com/office/drawing/2014/main" id="{75A967E7-4208-E0D3-0CA3-38A8F01B9D48}"/>
              </a:ext>
            </a:extLst>
          </p:cNvPr>
          <p:cNvPicPr>
            <a:picLocks noChangeAspect="1"/>
          </p:cNvPicPr>
          <p:nvPr/>
        </p:nvPicPr>
        <p:blipFill>
          <a:blip r:embed="rId3"/>
          <a:stretch>
            <a:fillRect/>
          </a:stretch>
        </p:blipFill>
        <p:spPr>
          <a:xfrm>
            <a:off x="6096000" y="2358789"/>
            <a:ext cx="5525271" cy="1838582"/>
          </a:xfrm>
          <a:prstGeom prst="rect">
            <a:avLst/>
          </a:prstGeom>
        </p:spPr>
      </p:pic>
      <p:pic>
        <p:nvPicPr>
          <p:cNvPr id="10" name="Picture 9">
            <a:extLst>
              <a:ext uri="{FF2B5EF4-FFF2-40B4-BE49-F238E27FC236}">
                <a16:creationId xmlns:a16="http://schemas.microsoft.com/office/drawing/2014/main" id="{0743EE8D-1B59-C407-390A-F8688FD4B575}"/>
              </a:ext>
            </a:extLst>
          </p:cNvPr>
          <p:cNvPicPr>
            <a:picLocks noChangeAspect="1"/>
          </p:cNvPicPr>
          <p:nvPr/>
        </p:nvPicPr>
        <p:blipFill>
          <a:blip r:embed="rId4"/>
          <a:stretch>
            <a:fillRect/>
          </a:stretch>
        </p:blipFill>
        <p:spPr>
          <a:xfrm>
            <a:off x="6383044" y="4405510"/>
            <a:ext cx="2735065" cy="1950840"/>
          </a:xfrm>
          <a:prstGeom prst="rect">
            <a:avLst/>
          </a:prstGeom>
        </p:spPr>
      </p:pic>
      <p:pic>
        <p:nvPicPr>
          <p:cNvPr id="12" name="Picture 11">
            <a:extLst>
              <a:ext uri="{FF2B5EF4-FFF2-40B4-BE49-F238E27FC236}">
                <a16:creationId xmlns:a16="http://schemas.microsoft.com/office/drawing/2014/main" id="{DCE89AB2-BF17-A7C6-B391-DEFB62349821}"/>
              </a:ext>
            </a:extLst>
          </p:cNvPr>
          <p:cNvPicPr>
            <a:picLocks noChangeAspect="1"/>
          </p:cNvPicPr>
          <p:nvPr/>
        </p:nvPicPr>
        <p:blipFill>
          <a:blip r:embed="rId5"/>
          <a:stretch>
            <a:fillRect/>
          </a:stretch>
        </p:blipFill>
        <p:spPr>
          <a:xfrm>
            <a:off x="838200" y="4743964"/>
            <a:ext cx="3524742" cy="1476581"/>
          </a:xfrm>
          <a:prstGeom prst="rect">
            <a:avLst/>
          </a:prstGeom>
        </p:spPr>
      </p:pic>
    </p:spTree>
    <p:extLst>
      <p:ext uri="{BB962C8B-B14F-4D97-AF65-F5344CB8AC3E}">
        <p14:creationId xmlns:p14="http://schemas.microsoft.com/office/powerpoint/2010/main" val="366746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68B7B-D902-4941-1094-88067F230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8F127-51E1-EA20-E2FA-3DA16265C266}"/>
              </a:ext>
            </a:extLst>
          </p:cNvPr>
          <p:cNvSpPr>
            <a:spLocks noGrp="1"/>
          </p:cNvSpPr>
          <p:nvPr>
            <p:ph type="title"/>
          </p:nvPr>
        </p:nvSpPr>
        <p:spPr>
          <a:xfrm>
            <a:off x="838200" y="365126"/>
            <a:ext cx="10515600" cy="513764"/>
          </a:xfrm>
        </p:spPr>
        <p:txBody>
          <a:bodyPr>
            <a:normAutofit fontScale="90000"/>
          </a:bodyPr>
          <a:lstStyle/>
          <a:p>
            <a:r>
              <a:rPr lang="en-CA" b="1" dirty="0"/>
              <a:t>Frame Differencing</a:t>
            </a:r>
            <a:endParaRPr lang="en-CA" dirty="0"/>
          </a:p>
        </p:txBody>
      </p:sp>
      <p:sp>
        <p:nvSpPr>
          <p:cNvPr id="3" name="Footer Placeholder 2">
            <a:extLst>
              <a:ext uri="{FF2B5EF4-FFF2-40B4-BE49-F238E27FC236}">
                <a16:creationId xmlns:a16="http://schemas.microsoft.com/office/drawing/2014/main" id="{A3EC8D4E-362E-8102-1A19-AE47C3C2173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855E8B81-E3F4-B0A0-D5B0-0F69BF43840F}"/>
              </a:ext>
            </a:extLst>
          </p:cNvPr>
          <p:cNvSpPr>
            <a:spLocks noGrp="1"/>
          </p:cNvSpPr>
          <p:nvPr>
            <p:ph type="sldNum" sz="quarter" idx="12"/>
          </p:nvPr>
        </p:nvSpPr>
        <p:spPr/>
        <p:txBody>
          <a:bodyPr/>
          <a:lstStyle/>
          <a:p>
            <a:fld id="{B20BAE8A-BB5C-499D-956E-1AE79ABD6EE1}" type="slidenum">
              <a:rPr lang="en-CA" smtClean="0"/>
              <a:t>14</a:t>
            </a:fld>
            <a:endParaRPr lang="en-CA"/>
          </a:p>
        </p:txBody>
      </p:sp>
      <p:pic>
        <p:nvPicPr>
          <p:cNvPr id="6" name="Picture 5">
            <a:extLst>
              <a:ext uri="{FF2B5EF4-FFF2-40B4-BE49-F238E27FC236}">
                <a16:creationId xmlns:a16="http://schemas.microsoft.com/office/drawing/2014/main" id="{FC6E43F9-ABB3-EBE4-4599-7D9991844353}"/>
              </a:ext>
            </a:extLst>
          </p:cNvPr>
          <p:cNvPicPr>
            <a:picLocks noChangeAspect="1"/>
          </p:cNvPicPr>
          <p:nvPr/>
        </p:nvPicPr>
        <p:blipFill>
          <a:blip r:embed="rId2"/>
          <a:stretch>
            <a:fillRect/>
          </a:stretch>
        </p:blipFill>
        <p:spPr>
          <a:xfrm>
            <a:off x="2904679" y="1418944"/>
            <a:ext cx="6382641" cy="4020111"/>
          </a:xfrm>
          <a:prstGeom prst="rect">
            <a:avLst/>
          </a:prstGeom>
        </p:spPr>
      </p:pic>
    </p:spTree>
    <p:extLst>
      <p:ext uri="{BB962C8B-B14F-4D97-AF65-F5344CB8AC3E}">
        <p14:creationId xmlns:p14="http://schemas.microsoft.com/office/powerpoint/2010/main" val="889803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BC7C9-6DB0-0F79-FB94-F352C0384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5586C-0CB1-26B9-340B-6109A1797E7F}"/>
              </a:ext>
            </a:extLst>
          </p:cNvPr>
          <p:cNvSpPr>
            <a:spLocks noGrp="1"/>
          </p:cNvSpPr>
          <p:nvPr>
            <p:ph type="title"/>
          </p:nvPr>
        </p:nvSpPr>
        <p:spPr>
          <a:xfrm>
            <a:off x="838200" y="365126"/>
            <a:ext cx="10515600" cy="513764"/>
          </a:xfrm>
        </p:spPr>
        <p:txBody>
          <a:bodyPr>
            <a:normAutofit fontScale="90000"/>
          </a:bodyPr>
          <a:lstStyle/>
          <a:p>
            <a:r>
              <a:rPr lang="en-CA" b="1" dirty="0"/>
              <a:t>Frame Differencing</a:t>
            </a:r>
            <a:endParaRPr lang="en-CA" dirty="0"/>
          </a:p>
        </p:txBody>
      </p:sp>
      <p:sp>
        <p:nvSpPr>
          <p:cNvPr id="3" name="Footer Placeholder 2">
            <a:extLst>
              <a:ext uri="{FF2B5EF4-FFF2-40B4-BE49-F238E27FC236}">
                <a16:creationId xmlns:a16="http://schemas.microsoft.com/office/drawing/2014/main" id="{040216E6-B443-6910-0A88-40B5B3BB4E5F}"/>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C2ED2864-C3AC-DED8-7169-B42B778FF4AD}"/>
              </a:ext>
            </a:extLst>
          </p:cNvPr>
          <p:cNvSpPr>
            <a:spLocks noGrp="1"/>
          </p:cNvSpPr>
          <p:nvPr>
            <p:ph type="sldNum" sz="quarter" idx="12"/>
          </p:nvPr>
        </p:nvSpPr>
        <p:spPr/>
        <p:txBody>
          <a:bodyPr/>
          <a:lstStyle/>
          <a:p>
            <a:fld id="{B20BAE8A-BB5C-499D-956E-1AE79ABD6EE1}" type="slidenum">
              <a:rPr lang="en-CA" smtClean="0"/>
              <a:t>15</a:t>
            </a:fld>
            <a:endParaRPr lang="en-CA"/>
          </a:p>
        </p:txBody>
      </p:sp>
      <p:pic>
        <p:nvPicPr>
          <p:cNvPr id="6" name="Picture 5">
            <a:extLst>
              <a:ext uri="{FF2B5EF4-FFF2-40B4-BE49-F238E27FC236}">
                <a16:creationId xmlns:a16="http://schemas.microsoft.com/office/drawing/2014/main" id="{17C085F3-BAD0-0805-4A6E-582141931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70" y="994300"/>
            <a:ext cx="8512913" cy="3972693"/>
          </a:xfrm>
          <a:prstGeom prst="rect">
            <a:avLst/>
          </a:prstGeom>
        </p:spPr>
      </p:pic>
      <p:sp>
        <p:nvSpPr>
          <p:cNvPr id="8" name="TextBox 7">
            <a:extLst>
              <a:ext uri="{FF2B5EF4-FFF2-40B4-BE49-F238E27FC236}">
                <a16:creationId xmlns:a16="http://schemas.microsoft.com/office/drawing/2014/main" id="{88BC5754-19A5-72F2-EBEC-EF8511C22F43}"/>
              </a:ext>
            </a:extLst>
          </p:cNvPr>
          <p:cNvSpPr txBox="1"/>
          <p:nvPr/>
        </p:nvSpPr>
        <p:spPr>
          <a:xfrm>
            <a:off x="7680664" y="1943082"/>
            <a:ext cx="3824796" cy="2585323"/>
          </a:xfrm>
          <a:prstGeom prst="rect">
            <a:avLst/>
          </a:prstGeom>
          <a:noFill/>
        </p:spPr>
        <p:txBody>
          <a:bodyPr wrap="square">
            <a:spAutoFit/>
          </a:bodyPr>
          <a:lstStyle/>
          <a:p>
            <a:r>
              <a:rPr lang="en-CA" dirty="0"/>
              <a:t>We can notice that there are many small false detections as well as bounding boxes that vary in size for the same clusters of objects. </a:t>
            </a:r>
          </a:p>
          <a:p>
            <a:r>
              <a:rPr lang="en-CA" dirty="0"/>
              <a:t>We can also notice that the truck on the right side has multiple detections, generally one for the front and one for the back. The algorithm thinks that it is two separate objects.</a:t>
            </a:r>
          </a:p>
        </p:txBody>
      </p:sp>
    </p:spTree>
    <p:extLst>
      <p:ext uri="{BB962C8B-B14F-4D97-AF65-F5344CB8AC3E}">
        <p14:creationId xmlns:p14="http://schemas.microsoft.com/office/powerpoint/2010/main" val="298720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EBCC-A041-7E2A-1247-DBE1F9E5D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EB5A2-03AC-34A6-0423-907C0B6F8824}"/>
              </a:ext>
            </a:extLst>
          </p:cNvPr>
          <p:cNvSpPr>
            <a:spLocks noGrp="1"/>
          </p:cNvSpPr>
          <p:nvPr>
            <p:ph type="title"/>
          </p:nvPr>
        </p:nvSpPr>
        <p:spPr>
          <a:xfrm>
            <a:off x="838200" y="365126"/>
            <a:ext cx="10515600" cy="513764"/>
          </a:xfrm>
        </p:spPr>
        <p:txBody>
          <a:bodyPr>
            <a:normAutofit fontScale="90000"/>
          </a:bodyPr>
          <a:lstStyle/>
          <a:p>
            <a:r>
              <a:rPr lang="en-CA" b="1" dirty="0"/>
              <a:t>Dense Optical Flow</a:t>
            </a:r>
            <a:endParaRPr lang="en-CA" dirty="0"/>
          </a:p>
        </p:txBody>
      </p:sp>
      <p:sp>
        <p:nvSpPr>
          <p:cNvPr id="3" name="Footer Placeholder 2">
            <a:extLst>
              <a:ext uri="{FF2B5EF4-FFF2-40B4-BE49-F238E27FC236}">
                <a16:creationId xmlns:a16="http://schemas.microsoft.com/office/drawing/2014/main" id="{42688522-3A1B-7BB6-C40D-24BBEEA05E62}"/>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F5B02A50-72CD-F276-BA64-9F5D6E06B6B3}"/>
              </a:ext>
            </a:extLst>
          </p:cNvPr>
          <p:cNvSpPr>
            <a:spLocks noGrp="1"/>
          </p:cNvSpPr>
          <p:nvPr>
            <p:ph type="sldNum" sz="quarter" idx="12"/>
          </p:nvPr>
        </p:nvSpPr>
        <p:spPr/>
        <p:txBody>
          <a:bodyPr/>
          <a:lstStyle/>
          <a:p>
            <a:fld id="{B20BAE8A-BB5C-499D-956E-1AE79ABD6EE1}" type="slidenum">
              <a:rPr lang="en-CA" smtClean="0"/>
              <a:t>16</a:t>
            </a:fld>
            <a:endParaRPr lang="en-CA"/>
          </a:p>
        </p:txBody>
      </p:sp>
      <p:sp>
        <p:nvSpPr>
          <p:cNvPr id="6" name="TextBox 5">
            <a:extLst>
              <a:ext uri="{FF2B5EF4-FFF2-40B4-BE49-F238E27FC236}">
                <a16:creationId xmlns:a16="http://schemas.microsoft.com/office/drawing/2014/main" id="{9D9AAC82-F7C6-D5DD-3E7C-A24A928E12BB}"/>
              </a:ext>
            </a:extLst>
          </p:cNvPr>
          <p:cNvSpPr txBox="1"/>
          <p:nvPr/>
        </p:nvSpPr>
        <p:spPr>
          <a:xfrm>
            <a:off x="838199" y="1126542"/>
            <a:ext cx="10871447" cy="923330"/>
          </a:xfrm>
          <a:prstGeom prst="rect">
            <a:avLst/>
          </a:prstGeom>
          <a:noFill/>
        </p:spPr>
        <p:txBody>
          <a:bodyPr wrap="square">
            <a:spAutoFit/>
          </a:bodyPr>
          <a:lstStyle/>
          <a:p>
            <a:pPr marL="285750" indent="-285750">
              <a:buFont typeface="Arial" panose="020B0604020202020204" pitchFamily="34" charset="0"/>
              <a:buChar char="•"/>
            </a:pPr>
            <a:r>
              <a:rPr lang="en-CA" dirty="0"/>
              <a:t>The approach to Motion Detection with Optical Flow is similar to that of Frame Differencing. </a:t>
            </a:r>
          </a:p>
          <a:p>
            <a:pPr marL="285750" indent="-285750">
              <a:buFont typeface="Arial" panose="020B0604020202020204" pitchFamily="34" charset="0"/>
              <a:buChar char="•"/>
            </a:pPr>
            <a:r>
              <a:rPr lang="en-CA" dirty="0"/>
              <a:t>The main difference is in the first step, we will get initial motion information from Optical Flow instead of frame differencing. </a:t>
            </a:r>
          </a:p>
        </p:txBody>
      </p:sp>
      <p:sp>
        <p:nvSpPr>
          <p:cNvPr id="8" name="TextBox 7">
            <a:extLst>
              <a:ext uri="{FF2B5EF4-FFF2-40B4-BE49-F238E27FC236}">
                <a16:creationId xmlns:a16="http://schemas.microsoft.com/office/drawing/2014/main" id="{A07E6371-EEF4-0D87-0D25-9DCB3AF4BFDA}"/>
              </a:ext>
            </a:extLst>
          </p:cNvPr>
          <p:cNvSpPr txBox="1"/>
          <p:nvPr/>
        </p:nvSpPr>
        <p:spPr>
          <a:xfrm>
            <a:off x="861874" y="1845685"/>
            <a:ext cx="9120326" cy="1754326"/>
          </a:xfrm>
          <a:prstGeom prst="rect">
            <a:avLst/>
          </a:prstGeom>
          <a:noFill/>
        </p:spPr>
        <p:txBody>
          <a:bodyPr wrap="square">
            <a:spAutoFit/>
          </a:bodyPr>
          <a:lstStyle/>
          <a:p>
            <a:endParaRPr lang="en-CA" dirty="0"/>
          </a:p>
          <a:p>
            <a:pPr marL="285750" indent="-285750">
              <a:buFont typeface="Arial" panose="020B0604020202020204" pitchFamily="34" charset="0"/>
              <a:buChar char="•"/>
            </a:pPr>
            <a:r>
              <a:rPr lang="en-CA" dirty="0"/>
              <a:t>The algorithm is outlined below:</a:t>
            </a:r>
          </a:p>
          <a:p>
            <a:pPr marL="1200150" lvl="2" indent="-285750">
              <a:buFont typeface="Wingdings" panose="05000000000000000000" pitchFamily="2" charset="2"/>
              <a:buChar char="ü"/>
            </a:pPr>
            <a:r>
              <a:rPr lang="en-CA" dirty="0"/>
              <a:t>Compute Dense Optical Flow</a:t>
            </a:r>
          </a:p>
          <a:p>
            <a:pPr marL="1200150" lvl="2" indent="-285750">
              <a:buFont typeface="Wingdings" panose="05000000000000000000" pitchFamily="2" charset="2"/>
              <a:buChar char="ü"/>
            </a:pPr>
            <a:r>
              <a:rPr lang="en-CA" dirty="0"/>
              <a:t>Threshold Optical Flow to get Motion Mask</a:t>
            </a:r>
          </a:p>
          <a:p>
            <a:pPr marL="1200150" lvl="2" indent="-285750">
              <a:buFont typeface="Wingdings" panose="05000000000000000000" pitchFamily="2" charset="2"/>
              <a:buChar char="ü"/>
            </a:pPr>
            <a:r>
              <a:rPr lang="en-CA" dirty="0"/>
              <a:t>Find Contours in the Motion Mask and get their Bounding Boxes</a:t>
            </a:r>
          </a:p>
          <a:p>
            <a:pPr marL="1200150" lvl="2" indent="-285750">
              <a:buFont typeface="Wingdings" panose="05000000000000000000" pitchFamily="2" charset="2"/>
              <a:buChar char="ü"/>
            </a:pPr>
            <a:r>
              <a:rPr lang="en-CA" dirty="0"/>
              <a:t>Perform Non-Maximal Suppression on the detected Bounding Boxes</a:t>
            </a:r>
          </a:p>
        </p:txBody>
      </p:sp>
      <p:sp>
        <p:nvSpPr>
          <p:cNvPr id="10" name="TextBox 9">
            <a:extLst>
              <a:ext uri="{FF2B5EF4-FFF2-40B4-BE49-F238E27FC236}">
                <a16:creationId xmlns:a16="http://schemas.microsoft.com/office/drawing/2014/main" id="{3D58B520-DB37-C7E9-9D25-2F91F1530B07}"/>
              </a:ext>
            </a:extLst>
          </p:cNvPr>
          <p:cNvSpPr txBox="1"/>
          <p:nvPr/>
        </p:nvSpPr>
        <p:spPr>
          <a:xfrm>
            <a:off x="861874" y="3688908"/>
            <a:ext cx="11120022" cy="1477328"/>
          </a:xfrm>
          <a:prstGeom prst="rect">
            <a:avLst/>
          </a:prstGeom>
          <a:noFill/>
        </p:spPr>
        <p:txBody>
          <a:bodyPr wrap="square">
            <a:spAutoFit/>
          </a:bodyPr>
          <a:lstStyle/>
          <a:p>
            <a:endParaRPr lang="en-CA" dirty="0"/>
          </a:p>
          <a:p>
            <a:r>
              <a:rPr lang="en-CA" dirty="0"/>
              <a:t>1. </a:t>
            </a:r>
            <a:r>
              <a:rPr lang="en-CA" b="1" dirty="0"/>
              <a:t>Compute Dense Optical Flow</a:t>
            </a:r>
          </a:p>
          <a:p>
            <a:pPr marL="285750" indent="-285750">
              <a:buFont typeface="Arial" panose="020B0604020202020204" pitchFamily="34" charset="0"/>
              <a:buChar char="•"/>
            </a:pPr>
            <a:r>
              <a:rPr lang="en-CA" dirty="0"/>
              <a:t>The first step is to compute Dense Optical Flow between the current and previous image frames. </a:t>
            </a:r>
          </a:p>
          <a:p>
            <a:pPr marL="285750" indent="-285750">
              <a:buFont typeface="Arial" panose="020B0604020202020204" pitchFamily="34" charset="0"/>
              <a:buChar char="•"/>
            </a:pPr>
            <a:r>
              <a:rPr lang="en-CA" dirty="0"/>
              <a:t>There are many method, a simple one is </a:t>
            </a:r>
            <a:r>
              <a:rPr lang="en-CA" dirty="0" err="1"/>
              <a:t>Farneback’s</a:t>
            </a:r>
            <a:r>
              <a:rPr lang="en-CA" dirty="0"/>
              <a:t> method in OpenCV. Another is Lucas-Kanade Optical Flow. We could also use Deep Learning approach such as RAFT (Recurrent All-Pairs Field Transforms).</a:t>
            </a:r>
          </a:p>
        </p:txBody>
      </p:sp>
    </p:spTree>
    <p:extLst>
      <p:ext uri="{BB962C8B-B14F-4D97-AF65-F5344CB8AC3E}">
        <p14:creationId xmlns:p14="http://schemas.microsoft.com/office/powerpoint/2010/main" val="163317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2DC41-AB09-11BF-2A6A-068B374DA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D8F15-0B95-A039-F584-5DD8D7315A24}"/>
              </a:ext>
            </a:extLst>
          </p:cNvPr>
          <p:cNvSpPr>
            <a:spLocks noGrp="1"/>
          </p:cNvSpPr>
          <p:nvPr>
            <p:ph type="title"/>
          </p:nvPr>
        </p:nvSpPr>
        <p:spPr>
          <a:xfrm>
            <a:off x="838200" y="365126"/>
            <a:ext cx="10515600" cy="513764"/>
          </a:xfrm>
        </p:spPr>
        <p:txBody>
          <a:bodyPr>
            <a:normAutofit fontScale="90000"/>
          </a:bodyPr>
          <a:lstStyle/>
          <a:p>
            <a:r>
              <a:rPr lang="en-CA" b="1" dirty="0"/>
              <a:t>Dense Optical Flow</a:t>
            </a:r>
            <a:endParaRPr lang="en-CA" dirty="0"/>
          </a:p>
        </p:txBody>
      </p:sp>
      <p:sp>
        <p:nvSpPr>
          <p:cNvPr id="3" name="Footer Placeholder 2">
            <a:extLst>
              <a:ext uri="{FF2B5EF4-FFF2-40B4-BE49-F238E27FC236}">
                <a16:creationId xmlns:a16="http://schemas.microsoft.com/office/drawing/2014/main" id="{D98ED61D-E1B5-6F27-7E0A-5C312E3F743F}"/>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BDC87E32-D6CD-B080-119A-8E897C09BCE3}"/>
              </a:ext>
            </a:extLst>
          </p:cNvPr>
          <p:cNvSpPr>
            <a:spLocks noGrp="1"/>
          </p:cNvSpPr>
          <p:nvPr>
            <p:ph type="sldNum" sz="quarter" idx="12"/>
          </p:nvPr>
        </p:nvSpPr>
        <p:spPr/>
        <p:txBody>
          <a:bodyPr/>
          <a:lstStyle/>
          <a:p>
            <a:fld id="{B20BAE8A-BB5C-499D-956E-1AE79ABD6EE1}" type="slidenum">
              <a:rPr lang="en-CA" smtClean="0"/>
              <a:t>17</a:t>
            </a:fld>
            <a:endParaRPr lang="en-CA"/>
          </a:p>
        </p:txBody>
      </p:sp>
      <p:pic>
        <p:nvPicPr>
          <p:cNvPr id="6" name="Picture 5">
            <a:extLst>
              <a:ext uri="{FF2B5EF4-FFF2-40B4-BE49-F238E27FC236}">
                <a16:creationId xmlns:a16="http://schemas.microsoft.com/office/drawing/2014/main" id="{08A4721B-A194-1F31-F45B-B19D92B0284B}"/>
              </a:ext>
            </a:extLst>
          </p:cNvPr>
          <p:cNvPicPr>
            <a:picLocks noChangeAspect="1"/>
          </p:cNvPicPr>
          <p:nvPr/>
        </p:nvPicPr>
        <p:blipFill>
          <a:blip r:embed="rId2"/>
          <a:stretch>
            <a:fillRect/>
          </a:stretch>
        </p:blipFill>
        <p:spPr>
          <a:xfrm>
            <a:off x="0" y="2240051"/>
            <a:ext cx="12192000" cy="2377897"/>
          </a:xfrm>
          <a:prstGeom prst="rect">
            <a:avLst/>
          </a:prstGeom>
        </p:spPr>
      </p:pic>
    </p:spTree>
    <p:extLst>
      <p:ext uri="{BB962C8B-B14F-4D97-AF65-F5344CB8AC3E}">
        <p14:creationId xmlns:p14="http://schemas.microsoft.com/office/powerpoint/2010/main" val="157806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BFF23-CB92-CD50-32D3-E8FB56462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9F3E1-D611-16A7-2202-62669BC01392}"/>
              </a:ext>
            </a:extLst>
          </p:cNvPr>
          <p:cNvSpPr>
            <a:spLocks noGrp="1"/>
          </p:cNvSpPr>
          <p:nvPr>
            <p:ph type="title"/>
          </p:nvPr>
        </p:nvSpPr>
        <p:spPr>
          <a:xfrm>
            <a:off x="838200" y="365126"/>
            <a:ext cx="10515600" cy="513764"/>
          </a:xfrm>
        </p:spPr>
        <p:txBody>
          <a:bodyPr>
            <a:normAutofit fontScale="90000"/>
          </a:bodyPr>
          <a:lstStyle/>
          <a:p>
            <a:r>
              <a:rPr lang="en-CA" b="1" dirty="0"/>
              <a:t>Optical Flow</a:t>
            </a:r>
            <a:endParaRPr lang="en-CA" dirty="0"/>
          </a:p>
        </p:txBody>
      </p:sp>
      <p:sp>
        <p:nvSpPr>
          <p:cNvPr id="3" name="Footer Placeholder 2">
            <a:extLst>
              <a:ext uri="{FF2B5EF4-FFF2-40B4-BE49-F238E27FC236}">
                <a16:creationId xmlns:a16="http://schemas.microsoft.com/office/drawing/2014/main" id="{2390B8C7-1A7E-A51D-C6BB-4C5D6E06C6E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B724B6D7-39B9-3710-9DD3-4B60E99BD2C4}"/>
              </a:ext>
            </a:extLst>
          </p:cNvPr>
          <p:cNvSpPr>
            <a:spLocks noGrp="1"/>
          </p:cNvSpPr>
          <p:nvPr>
            <p:ph type="sldNum" sz="quarter" idx="12"/>
          </p:nvPr>
        </p:nvSpPr>
        <p:spPr/>
        <p:txBody>
          <a:bodyPr/>
          <a:lstStyle/>
          <a:p>
            <a:fld id="{B20BAE8A-BB5C-499D-956E-1AE79ABD6EE1}" type="slidenum">
              <a:rPr lang="en-CA" smtClean="0"/>
              <a:t>18</a:t>
            </a:fld>
            <a:endParaRPr lang="en-CA" dirty="0"/>
          </a:p>
        </p:txBody>
      </p:sp>
      <p:sp>
        <p:nvSpPr>
          <p:cNvPr id="6" name="TextBox 5">
            <a:extLst>
              <a:ext uri="{FF2B5EF4-FFF2-40B4-BE49-F238E27FC236}">
                <a16:creationId xmlns:a16="http://schemas.microsoft.com/office/drawing/2014/main" id="{376B9FCC-284A-2DFF-293C-7015F741238C}"/>
              </a:ext>
            </a:extLst>
          </p:cNvPr>
          <p:cNvSpPr txBox="1"/>
          <p:nvPr/>
        </p:nvSpPr>
        <p:spPr>
          <a:xfrm>
            <a:off x="838200" y="1119377"/>
            <a:ext cx="10951346" cy="2308324"/>
          </a:xfrm>
          <a:prstGeom prst="rect">
            <a:avLst/>
          </a:prstGeom>
          <a:noFill/>
        </p:spPr>
        <p:txBody>
          <a:bodyPr wrap="square">
            <a:spAutoFit/>
          </a:bodyPr>
          <a:lstStyle/>
          <a:p>
            <a:r>
              <a:rPr lang="en-CA" b="1" dirty="0"/>
              <a:t>What Is Optical Flow?</a:t>
            </a:r>
          </a:p>
          <a:p>
            <a:r>
              <a:rPr lang="en-CA" dirty="0"/>
              <a:t>Optical flow is the distribution of the apparent velocities of objects in an image. </a:t>
            </a:r>
          </a:p>
          <a:p>
            <a:r>
              <a:rPr lang="en-CA" dirty="0"/>
              <a:t>By estimating optical flow between video frames, you can measure the velocities of objects in the video. </a:t>
            </a:r>
          </a:p>
          <a:p>
            <a:r>
              <a:rPr lang="en-CA" dirty="0"/>
              <a:t>In general, moving objects that are closer to the camera will display more apparent motion than distant objects that are moving at the same speed.</a:t>
            </a:r>
          </a:p>
          <a:p>
            <a:endParaRPr lang="en-CA" dirty="0"/>
          </a:p>
          <a:p>
            <a:r>
              <a:rPr lang="en-CA" dirty="0"/>
              <a:t>Optical flow estimation is used in computer vision to characterize and quantify the motion of objects in a video stream, often for motion-based object detection and tracking systems.</a:t>
            </a:r>
          </a:p>
        </p:txBody>
      </p:sp>
      <p:pic>
        <p:nvPicPr>
          <p:cNvPr id="8" name="Picture 7">
            <a:extLst>
              <a:ext uri="{FF2B5EF4-FFF2-40B4-BE49-F238E27FC236}">
                <a16:creationId xmlns:a16="http://schemas.microsoft.com/office/drawing/2014/main" id="{8F621492-0A0A-6967-0207-81C081E58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5" y="3668188"/>
            <a:ext cx="8137603" cy="1845492"/>
          </a:xfrm>
          <a:prstGeom prst="rect">
            <a:avLst/>
          </a:prstGeom>
        </p:spPr>
      </p:pic>
      <p:sp>
        <p:nvSpPr>
          <p:cNvPr id="10" name="TextBox 9">
            <a:extLst>
              <a:ext uri="{FF2B5EF4-FFF2-40B4-BE49-F238E27FC236}">
                <a16:creationId xmlns:a16="http://schemas.microsoft.com/office/drawing/2014/main" id="{6624EA2E-E55B-1CDA-0982-F20C3C8880EC}"/>
              </a:ext>
            </a:extLst>
          </p:cNvPr>
          <p:cNvSpPr txBox="1"/>
          <p:nvPr/>
        </p:nvSpPr>
        <p:spPr>
          <a:xfrm>
            <a:off x="1079376" y="5513680"/>
            <a:ext cx="6094520" cy="307777"/>
          </a:xfrm>
          <a:prstGeom prst="rect">
            <a:avLst/>
          </a:prstGeom>
          <a:noFill/>
        </p:spPr>
        <p:txBody>
          <a:bodyPr wrap="square">
            <a:spAutoFit/>
          </a:bodyPr>
          <a:lstStyle/>
          <a:p>
            <a:r>
              <a:rPr lang="en-CA" sz="1400" dirty="0"/>
              <a:t>Moving object detection in a series of frames using optical flow.</a:t>
            </a:r>
          </a:p>
        </p:txBody>
      </p:sp>
      <p:pic>
        <p:nvPicPr>
          <p:cNvPr id="12" name="Picture 11">
            <a:extLst>
              <a:ext uri="{FF2B5EF4-FFF2-40B4-BE49-F238E27FC236}">
                <a16:creationId xmlns:a16="http://schemas.microsoft.com/office/drawing/2014/main" id="{8BF592C5-67FE-98AA-73C9-64FC99B0C126}"/>
              </a:ext>
            </a:extLst>
          </p:cNvPr>
          <p:cNvPicPr>
            <a:picLocks noChangeAspect="1"/>
          </p:cNvPicPr>
          <p:nvPr/>
        </p:nvPicPr>
        <p:blipFill>
          <a:blip r:embed="rId3"/>
          <a:stretch>
            <a:fillRect/>
          </a:stretch>
        </p:blipFill>
        <p:spPr>
          <a:xfrm>
            <a:off x="8195437" y="3910787"/>
            <a:ext cx="3720957" cy="1469081"/>
          </a:xfrm>
          <a:prstGeom prst="rect">
            <a:avLst/>
          </a:prstGeom>
        </p:spPr>
      </p:pic>
      <p:sp>
        <p:nvSpPr>
          <p:cNvPr id="14" name="TextBox 13">
            <a:extLst>
              <a:ext uri="{FF2B5EF4-FFF2-40B4-BE49-F238E27FC236}">
                <a16:creationId xmlns:a16="http://schemas.microsoft.com/office/drawing/2014/main" id="{4254C4C8-6CDF-B62E-8CE5-87E548F6A96A}"/>
              </a:ext>
            </a:extLst>
          </p:cNvPr>
          <p:cNvSpPr txBox="1"/>
          <p:nvPr/>
        </p:nvSpPr>
        <p:spPr>
          <a:xfrm>
            <a:off x="8357187" y="5359792"/>
            <a:ext cx="3559207" cy="461665"/>
          </a:xfrm>
          <a:prstGeom prst="rect">
            <a:avLst/>
          </a:prstGeom>
          <a:noFill/>
        </p:spPr>
        <p:txBody>
          <a:bodyPr wrap="square">
            <a:spAutoFit/>
          </a:bodyPr>
          <a:lstStyle/>
          <a:p>
            <a:r>
              <a:rPr lang="en-CA" sz="1200" dirty="0"/>
              <a:t>Optical flow estimation to obtain motion vectors (left) and pixel velocity magnitudes (right).</a:t>
            </a:r>
          </a:p>
        </p:txBody>
      </p:sp>
    </p:spTree>
    <p:extLst>
      <p:ext uri="{BB962C8B-B14F-4D97-AF65-F5344CB8AC3E}">
        <p14:creationId xmlns:p14="http://schemas.microsoft.com/office/powerpoint/2010/main" val="3045635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4BCCC-1562-2360-0A9D-C6FECC79F8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13BA0-23E3-6238-B91D-4B07A91CC858}"/>
              </a:ext>
            </a:extLst>
          </p:cNvPr>
          <p:cNvSpPr>
            <a:spLocks noGrp="1"/>
          </p:cNvSpPr>
          <p:nvPr>
            <p:ph type="title"/>
          </p:nvPr>
        </p:nvSpPr>
        <p:spPr>
          <a:xfrm>
            <a:off x="838200" y="365126"/>
            <a:ext cx="10515600" cy="513764"/>
          </a:xfrm>
        </p:spPr>
        <p:txBody>
          <a:bodyPr>
            <a:normAutofit fontScale="90000"/>
          </a:bodyPr>
          <a:lstStyle/>
          <a:p>
            <a:r>
              <a:rPr lang="en-CA" b="1" dirty="0"/>
              <a:t>Optical Flow</a:t>
            </a:r>
            <a:endParaRPr lang="en-CA" dirty="0"/>
          </a:p>
        </p:txBody>
      </p:sp>
      <p:sp>
        <p:nvSpPr>
          <p:cNvPr id="3" name="Footer Placeholder 2">
            <a:extLst>
              <a:ext uri="{FF2B5EF4-FFF2-40B4-BE49-F238E27FC236}">
                <a16:creationId xmlns:a16="http://schemas.microsoft.com/office/drawing/2014/main" id="{A979369F-096D-7B2C-14B1-A8FF5570C6B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E05527D-6542-EB1D-035F-F0B3A59757F1}"/>
              </a:ext>
            </a:extLst>
          </p:cNvPr>
          <p:cNvSpPr>
            <a:spLocks noGrp="1"/>
          </p:cNvSpPr>
          <p:nvPr>
            <p:ph type="sldNum" sz="quarter" idx="12"/>
          </p:nvPr>
        </p:nvSpPr>
        <p:spPr/>
        <p:txBody>
          <a:bodyPr/>
          <a:lstStyle/>
          <a:p>
            <a:fld id="{B20BAE8A-BB5C-499D-956E-1AE79ABD6EE1}" type="slidenum">
              <a:rPr lang="en-CA" smtClean="0"/>
              <a:t>19</a:t>
            </a:fld>
            <a:endParaRPr lang="en-CA"/>
          </a:p>
        </p:txBody>
      </p:sp>
      <p:sp>
        <p:nvSpPr>
          <p:cNvPr id="6" name="TextBox 5">
            <a:extLst>
              <a:ext uri="{FF2B5EF4-FFF2-40B4-BE49-F238E27FC236}">
                <a16:creationId xmlns:a16="http://schemas.microsoft.com/office/drawing/2014/main" id="{E4767E5C-801F-BAC6-B2CD-72EFCAFC88BC}"/>
              </a:ext>
            </a:extLst>
          </p:cNvPr>
          <p:cNvSpPr txBox="1"/>
          <p:nvPr/>
        </p:nvSpPr>
        <p:spPr>
          <a:xfrm>
            <a:off x="838199" y="1032430"/>
            <a:ext cx="10915835" cy="923330"/>
          </a:xfrm>
          <a:prstGeom prst="rect">
            <a:avLst/>
          </a:prstGeom>
          <a:noFill/>
        </p:spPr>
        <p:txBody>
          <a:bodyPr wrap="square">
            <a:spAutoFit/>
          </a:bodyPr>
          <a:lstStyle/>
          <a:p>
            <a:pPr marL="285750" indent="-285750">
              <a:buFont typeface="Arial" panose="020B0604020202020204" pitchFamily="34" charset="0"/>
              <a:buChar char="•"/>
            </a:pPr>
            <a:r>
              <a:rPr lang="en-CA" dirty="0"/>
              <a:t>Optical flow is the pattern of apparent motion of image objects between two consecutive frames caused by the movement of object or camera. It is 2D vector field where each vector is a displacement vector showing the movement of points from first frame to second.</a:t>
            </a:r>
          </a:p>
        </p:txBody>
      </p:sp>
      <p:pic>
        <p:nvPicPr>
          <p:cNvPr id="8" name="Picture 7">
            <a:extLst>
              <a:ext uri="{FF2B5EF4-FFF2-40B4-BE49-F238E27FC236}">
                <a16:creationId xmlns:a16="http://schemas.microsoft.com/office/drawing/2014/main" id="{767C5EE8-F35E-F3C8-CB4C-D205D723EF0F}"/>
              </a:ext>
            </a:extLst>
          </p:cNvPr>
          <p:cNvPicPr>
            <a:picLocks noChangeAspect="1"/>
          </p:cNvPicPr>
          <p:nvPr/>
        </p:nvPicPr>
        <p:blipFill>
          <a:blip r:embed="rId2"/>
          <a:stretch>
            <a:fillRect/>
          </a:stretch>
        </p:blipFill>
        <p:spPr>
          <a:xfrm>
            <a:off x="3254281" y="2350985"/>
            <a:ext cx="4458322" cy="2210108"/>
          </a:xfrm>
          <a:prstGeom prst="rect">
            <a:avLst/>
          </a:prstGeom>
        </p:spPr>
      </p:pic>
      <p:sp>
        <p:nvSpPr>
          <p:cNvPr id="10" name="TextBox 9">
            <a:extLst>
              <a:ext uri="{FF2B5EF4-FFF2-40B4-BE49-F238E27FC236}">
                <a16:creationId xmlns:a16="http://schemas.microsoft.com/office/drawing/2014/main" id="{28E79B8E-11FC-E0B2-C132-F438A4B5B690}"/>
              </a:ext>
            </a:extLst>
          </p:cNvPr>
          <p:cNvSpPr txBox="1"/>
          <p:nvPr/>
        </p:nvSpPr>
        <p:spPr>
          <a:xfrm>
            <a:off x="3526654" y="4532909"/>
            <a:ext cx="6094520" cy="369332"/>
          </a:xfrm>
          <a:prstGeom prst="rect">
            <a:avLst/>
          </a:prstGeom>
          <a:noFill/>
        </p:spPr>
        <p:txBody>
          <a:bodyPr wrap="square">
            <a:spAutoFit/>
          </a:bodyPr>
          <a:lstStyle/>
          <a:p>
            <a:r>
              <a:rPr lang="en-CA" dirty="0"/>
              <a:t>A ball moving in 5 consecutive frames.</a:t>
            </a:r>
          </a:p>
        </p:txBody>
      </p:sp>
      <p:sp>
        <p:nvSpPr>
          <p:cNvPr id="12" name="TextBox 11">
            <a:extLst>
              <a:ext uri="{FF2B5EF4-FFF2-40B4-BE49-F238E27FC236}">
                <a16:creationId xmlns:a16="http://schemas.microsoft.com/office/drawing/2014/main" id="{40F036B3-6093-F26A-D209-D2A75356FB1A}"/>
              </a:ext>
            </a:extLst>
          </p:cNvPr>
          <p:cNvSpPr txBox="1"/>
          <p:nvPr/>
        </p:nvSpPr>
        <p:spPr>
          <a:xfrm>
            <a:off x="991340" y="5061584"/>
            <a:ext cx="10762694" cy="923330"/>
          </a:xfrm>
          <a:prstGeom prst="rect">
            <a:avLst/>
          </a:prstGeom>
          <a:noFill/>
        </p:spPr>
        <p:txBody>
          <a:bodyPr wrap="square">
            <a:spAutoFit/>
          </a:bodyPr>
          <a:lstStyle/>
          <a:p>
            <a:pPr marL="285750" indent="-285750">
              <a:buFont typeface="Arial" panose="020B0604020202020204" pitchFamily="34" charset="0"/>
              <a:buChar char="•"/>
            </a:pPr>
            <a:r>
              <a:rPr lang="en-CA" dirty="0"/>
              <a:t>Given a video, optical flow is defined as a 2D vector field describing the ap- parent movement of each pixel due to relative motion between the camera (</a:t>
            </a:r>
            <a:r>
              <a:rPr lang="en-CA" dirty="0" err="1"/>
              <a:t>ob</a:t>
            </a:r>
            <a:r>
              <a:rPr lang="en-CA" dirty="0"/>
              <a:t>- server) and the scene (objects, surfaces, edges). The camera or the scene or both may be moving</a:t>
            </a:r>
          </a:p>
        </p:txBody>
      </p:sp>
    </p:spTree>
    <p:extLst>
      <p:ext uri="{BB962C8B-B14F-4D97-AF65-F5344CB8AC3E}">
        <p14:creationId xmlns:p14="http://schemas.microsoft.com/office/powerpoint/2010/main" val="321402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a:xfrm>
            <a:off x="838200" y="365125"/>
            <a:ext cx="10515600" cy="931015"/>
          </a:xfrm>
        </p:spPr>
        <p:txBody>
          <a:bodyPr/>
          <a:lstStyle/>
          <a:p>
            <a:r>
              <a:rPr lang="en-US" b="1" dirty="0"/>
              <a:t>Recap</a:t>
            </a:r>
            <a:endParaRPr lang="en-CA" b="1" dirty="0"/>
          </a:p>
        </p:txBody>
      </p:sp>
      <p:sp>
        <p:nvSpPr>
          <p:cNvPr id="3" name="Content Placeholder 2">
            <a:extLst>
              <a:ext uri="{FF2B5EF4-FFF2-40B4-BE49-F238E27FC236}">
                <a16:creationId xmlns:a16="http://schemas.microsoft.com/office/drawing/2014/main" id="{2D895724-C152-D2B4-8D90-4FC374A3184E}"/>
              </a:ext>
            </a:extLst>
          </p:cNvPr>
          <p:cNvSpPr>
            <a:spLocks noGrp="1"/>
          </p:cNvSpPr>
          <p:nvPr>
            <p:ph idx="1"/>
          </p:nvPr>
        </p:nvSpPr>
        <p:spPr>
          <a:xfrm>
            <a:off x="838200" y="1296140"/>
            <a:ext cx="10515600" cy="4880823"/>
          </a:xfrm>
        </p:spPr>
        <p:txBody>
          <a:bodyPr>
            <a:normAutofit/>
          </a:bodyPr>
          <a:lstStyle/>
          <a:p>
            <a:pPr marL="285750" indent="-285750">
              <a:buFont typeface="Arial" panose="020B0604020202020204" pitchFamily="34" charset="0"/>
              <a:buChar char="•"/>
            </a:pPr>
            <a:r>
              <a:rPr lang="en-CA" sz="2800" dirty="0"/>
              <a:t>Edge Detection</a:t>
            </a:r>
          </a:p>
          <a:p>
            <a:pPr marL="285750" indent="-285750">
              <a:buFont typeface="Arial" panose="020B0604020202020204" pitchFamily="34" charset="0"/>
              <a:buChar char="•"/>
            </a:pPr>
            <a:r>
              <a:rPr lang="en-CA" sz="2800" dirty="0"/>
              <a:t>Contour Detection</a:t>
            </a:r>
          </a:p>
          <a:p>
            <a:pPr marL="285750" indent="-285750">
              <a:buFont typeface="Arial" panose="020B0604020202020204" pitchFamily="34" charset="0"/>
              <a:buChar char="•"/>
            </a:pPr>
            <a:r>
              <a:rPr lang="en-CA" sz="2800" dirty="0"/>
              <a:t>Motion Detection: Background Subtraction </a:t>
            </a:r>
          </a:p>
          <a:p>
            <a:r>
              <a:rPr lang="en-US" sz="2800" dirty="0"/>
              <a:t>Assignment#2 Student Presentation</a:t>
            </a:r>
          </a:p>
          <a:p>
            <a:pPr marL="0" indent="0">
              <a:buNone/>
            </a:pPr>
            <a:endParaRPr lang="en-US" sz="2800"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2</a:t>
            </a:fld>
            <a:endParaRPr lang="en-CA"/>
          </a:p>
        </p:txBody>
      </p:sp>
      <p:sp>
        <p:nvSpPr>
          <p:cNvPr id="5" name="Footer Placeholder 4">
            <a:extLst>
              <a:ext uri="{FF2B5EF4-FFF2-40B4-BE49-F238E27FC236}">
                <a16:creationId xmlns:a16="http://schemas.microsoft.com/office/drawing/2014/main" id="{CA0D62C3-02E3-6B40-4B12-273A63FBDE0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379107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9AB02-85CD-754F-238A-D6AF52E53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A7DF1B-8A5F-E28E-5F30-B6A259D0754F}"/>
              </a:ext>
            </a:extLst>
          </p:cNvPr>
          <p:cNvSpPr>
            <a:spLocks noGrp="1"/>
          </p:cNvSpPr>
          <p:nvPr>
            <p:ph type="title"/>
          </p:nvPr>
        </p:nvSpPr>
        <p:spPr>
          <a:xfrm>
            <a:off x="838200" y="365126"/>
            <a:ext cx="10515600" cy="513764"/>
          </a:xfrm>
        </p:spPr>
        <p:txBody>
          <a:bodyPr>
            <a:normAutofit fontScale="90000"/>
          </a:bodyPr>
          <a:lstStyle/>
          <a:p>
            <a:r>
              <a:rPr lang="en-CA" b="1" dirty="0"/>
              <a:t>Optical Flow</a:t>
            </a:r>
            <a:endParaRPr lang="en-CA" dirty="0"/>
          </a:p>
        </p:txBody>
      </p:sp>
      <p:sp>
        <p:nvSpPr>
          <p:cNvPr id="3" name="Footer Placeholder 2">
            <a:extLst>
              <a:ext uri="{FF2B5EF4-FFF2-40B4-BE49-F238E27FC236}">
                <a16:creationId xmlns:a16="http://schemas.microsoft.com/office/drawing/2014/main" id="{556B35EA-FDAC-318D-0308-B88FA743B176}"/>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E7DF7DC-91DD-23DE-BD1F-C938C67D4B91}"/>
              </a:ext>
            </a:extLst>
          </p:cNvPr>
          <p:cNvSpPr>
            <a:spLocks noGrp="1"/>
          </p:cNvSpPr>
          <p:nvPr>
            <p:ph type="sldNum" sz="quarter" idx="12"/>
          </p:nvPr>
        </p:nvSpPr>
        <p:spPr/>
        <p:txBody>
          <a:bodyPr/>
          <a:lstStyle/>
          <a:p>
            <a:fld id="{B20BAE8A-BB5C-499D-956E-1AE79ABD6EE1}" type="slidenum">
              <a:rPr lang="en-CA" smtClean="0"/>
              <a:t>20</a:t>
            </a:fld>
            <a:endParaRPr lang="en-CA"/>
          </a:p>
        </p:txBody>
      </p:sp>
      <p:sp>
        <p:nvSpPr>
          <p:cNvPr id="6" name="TextBox 5">
            <a:extLst>
              <a:ext uri="{FF2B5EF4-FFF2-40B4-BE49-F238E27FC236}">
                <a16:creationId xmlns:a16="http://schemas.microsoft.com/office/drawing/2014/main" id="{70379880-3C57-85A4-C132-6F0AB7E48DE6}"/>
              </a:ext>
            </a:extLst>
          </p:cNvPr>
          <p:cNvSpPr txBox="1"/>
          <p:nvPr/>
        </p:nvSpPr>
        <p:spPr>
          <a:xfrm>
            <a:off x="925497" y="709253"/>
            <a:ext cx="10766394" cy="1754326"/>
          </a:xfrm>
          <a:prstGeom prst="rect">
            <a:avLst/>
          </a:prstGeom>
          <a:noFill/>
        </p:spPr>
        <p:txBody>
          <a:bodyPr wrap="square">
            <a:spAutoFit/>
          </a:bodyPr>
          <a:lstStyle/>
          <a:p>
            <a:endParaRPr lang="en-CA" dirty="0"/>
          </a:p>
          <a:p>
            <a:r>
              <a:rPr lang="en-CA" b="1" dirty="0"/>
              <a:t>Sparse vs Dense Optical Flow</a:t>
            </a:r>
          </a:p>
          <a:p>
            <a:r>
              <a:rPr lang="en-CA" dirty="0"/>
              <a:t>Sparse optical flow provides the flow vectors for selected “interesting features” (such as the edges or corners of an object) in the frame, whereas Dense optical flow provides the flow vectors for all pixels in the frame, up to one flow vector per pixel. As expected, Dense optical flow offers higher accuracy but comes at the cost of being computationally expensive and slow.</a:t>
            </a:r>
          </a:p>
        </p:txBody>
      </p:sp>
      <p:pic>
        <p:nvPicPr>
          <p:cNvPr id="8" name="Picture 7">
            <a:extLst>
              <a:ext uri="{FF2B5EF4-FFF2-40B4-BE49-F238E27FC236}">
                <a16:creationId xmlns:a16="http://schemas.microsoft.com/office/drawing/2014/main" id="{FCF51336-52B1-5664-9831-8B064628A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870" y="2686281"/>
            <a:ext cx="8712036" cy="2453890"/>
          </a:xfrm>
          <a:prstGeom prst="rect">
            <a:avLst/>
          </a:prstGeom>
        </p:spPr>
      </p:pic>
      <p:sp>
        <p:nvSpPr>
          <p:cNvPr id="10" name="TextBox 9">
            <a:extLst>
              <a:ext uri="{FF2B5EF4-FFF2-40B4-BE49-F238E27FC236}">
                <a16:creationId xmlns:a16="http://schemas.microsoft.com/office/drawing/2014/main" id="{AC72677B-D2BA-2678-5E7F-D90478FDEC6F}"/>
              </a:ext>
            </a:extLst>
          </p:cNvPr>
          <p:cNvSpPr txBox="1"/>
          <p:nvPr/>
        </p:nvSpPr>
        <p:spPr>
          <a:xfrm>
            <a:off x="1411550" y="5296557"/>
            <a:ext cx="9144000" cy="461665"/>
          </a:xfrm>
          <a:prstGeom prst="rect">
            <a:avLst/>
          </a:prstGeom>
          <a:noFill/>
        </p:spPr>
        <p:txBody>
          <a:bodyPr wrap="square">
            <a:spAutoFit/>
          </a:bodyPr>
          <a:lstStyle/>
          <a:p>
            <a:pPr algn="ctr"/>
            <a:r>
              <a:rPr lang="en-CA" sz="1200" dirty="0"/>
              <a:t>The left image represents Sparse Optical Flow, which tracks a limited number of “feature” pixels while the right image shows Dense Optical Flow, which estimates the flow of all pixels in the image.</a:t>
            </a:r>
          </a:p>
        </p:txBody>
      </p:sp>
    </p:spTree>
    <p:extLst>
      <p:ext uri="{BB962C8B-B14F-4D97-AF65-F5344CB8AC3E}">
        <p14:creationId xmlns:p14="http://schemas.microsoft.com/office/powerpoint/2010/main" val="889457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5C74A-562B-F0D0-7CA9-07F969844C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63B16-59E1-49F2-65D7-D6E390C9D28E}"/>
              </a:ext>
            </a:extLst>
          </p:cNvPr>
          <p:cNvSpPr>
            <a:spLocks noGrp="1"/>
          </p:cNvSpPr>
          <p:nvPr>
            <p:ph type="title"/>
          </p:nvPr>
        </p:nvSpPr>
        <p:spPr>
          <a:xfrm>
            <a:off x="838200" y="365126"/>
            <a:ext cx="10515600" cy="513764"/>
          </a:xfrm>
        </p:spPr>
        <p:txBody>
          <a:bodyPr>
            <a:normAutofit fontScale="90000"/>
          </a:bodyPr>
          <a:lstStyle/>
          <a:p>
            <a:r>
              <a:rPr lang="en-CA" b="1" dirty="0"/>
              <a:t>Dense Optical Flow</a:t>
            </a:r>
            <a:endParaRPr lang="en-CA" dirty="0"/>
          </a:p>
        </p:txBody>
      </p:sp>
      <p:sp>
        <p:nvSpPr>
          <p:cNvPr id="3" name="Footer Placeholder 2">
            <a:extLst>
              <a:ext uri="{FF2B5EF4-FFF2-40B4-BE49-F238E27FC236}">
                <a16:creationId xmlns:a16="http://schemas.microsoft.com/office/drawing/2014/main" id="{D634C170-F6BA-A8C4-2C07-7475E71A66C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3A04A5C-7F16-1588-0E9F-A520153DC398}"/>
              </a:ext>
            </a:extLst>
          </p:cNvPr>
          <p:cNvSpPr>
            <a:spLocks noGrp="1"/>
          </p:cNvSpPr>
          <p:nvPr>
            <p:ph type="sldNum" sz="quarter" idx="12"/>
          </p:nvPr>
        </p:nvSpPr>
        <p:spPr/>
        <p:txBody>
          <a:bodyPr/>
          <a:lstStyle/>
          <a:p>
            <a:fld id="{B20BAE8A-BB5C-499D-956E-1AE79ABD6EE1}" type="slidenum">
              <a:rPr lang="en-CA" smtClean="0"/>
              <a:t>21</a:t>
            </a:fld>
            <a:endParaRPr lang="en-CA"/>
          </a:p>
        </p:txBody>
      </p:sp>
      <p:sp>
        <p:nvSpPr>
          <p:cNvPr id="6" name="TextBox 5">
            <a:extLst>
              <a:ext uri="{FF2B5EF4-FFF2-40B4-BE49-F238E27FC236}">
                <a16:creationId xmlns:a16="http://schemas.microsoft.com/office/drawing/2014/main" id="{7EB45D00-67B9-45EA-89D0-E99DAA1FEC3F}"/>
              </a:ext>
            </a:extLst>
          </p:cNvPr>
          <p:cNvSpPr txBox="1"/>
          <p:nvPr/>
        </p:nvSpPr>
        <p:spPr>
          <a:xfrm>
            <a:off x="838199" y="996920"/>
            <a:ext cx="10764915" cy="923330"/>
          </a:xfrm>
          <a:prstGeom prst="rect">
            <a:avLst/>
          </a:prstGeom>
          <a:noFill/>
        </p:spPr>
        <p:txBody>
          <a:bodyPr wrap="square">
            <a:spAutoFit/>
          </a:bodyPr>
          <a:lstStyle/>
          <a:p>
            <a:r>
              <a:rPr lang="en-CA" b="1" dirty="0"/>
              <a:t>2. Get the Motion Mask</a:t>
            </a:r>
          </a:p>
          <a:p>
            <a:pPr marL="285750" indent="-285750">
              <a:buFont typeface="Arial" panose="020B0604020202020204" pitchFamily="34" charset="0"/>
              <a:buChar char="•"/>
            </a:pPr>
            <a:r>
              <a:rPr lang="en-CA" dirty="0"/>
              <a:t>Now we can use the Dense Optical Flow to get the Motion Mask. We need to perform some Morphological Operations after thresholding to get a good quality mask.</a:t>
            </a:r>
          </a:p>
        </p:txBody>
      </p:sp>
      <p:sp>
        <p:nvSpPr>
          <p:cNvPr id="8" name="TextBox 7">
            <a:extLst>
              <a:ext uri="{FF2B5EF4-FFF2-40B4-BE49-F238E27FC236}">
                <a16:creationId xmlns:a16="http://schemas.microsoft.com/office/drawing/2014/main" id="{003DB414-6D7F-344A-A3A7-8D97D225BC7D}"/>
              </a:ext>
            </a:extLst>
          </p:cNvPr>
          <p:cNvSpPr txBox="1"/>
          <p:nvPr/>
        </p:nvSpPr>
        <p:spPr>
          <a:xfrm>
            <a:off x="838199" y="2136338"/>
            <a:ext cx="10764914" cy="1200329"/>
          </a:xfrm>
          <a:prstGeom prst="rect">
            <a:avLst/>
          </a:prstGeom>
          <a:noFill/>
        </p:spPr>
        <p:txBody>
          <a:bodyPr wrap="square">
            <a:spAutoFit/>
          </a:bodyPr>
          <a:lstStyle/>
          <a:p>
            <a:pPr marL="285750" indent="-285750" algn="just">
              <a:buFont typeface="Arial" panose="020B0604020202020204" pitchFamily="34" charset="0"/>
              <a:buChar char="•"/>
            </a:pPr>
            <a:r>
              <a:rPr lang="en-CA" dirty="0"/>
              <a:t>We can also do something different with the thresholding. </a:t>
            </a:r>
          </a:p>
          <a:p>
            <a:pPr marL="285750" indent="-285750" algn="just">
              <a:buFont typeface="Arial" panose="020B0604020202020204" pitchFamily="34" charset="0"/>
              <a:buChar char="•"/>
            </a:pPr>
            <a:r>
              <a:rPr lang="en-CA" dirty="0"/>
              <a:t>Instead of using a constant threshold, we can incorporate the knowledge that objects at the top of the image are further away and hence smaller and have smaller pixel displacements. As opposed to closer objects at the bottom of the image which are larger size and displacement. </a:t>
            </a:r>
          </a:p>
        </p:txBody>
      </p:sp>
      <p:pic>
        <p:nvPicPr>
          <p:cNvPr id="10" name="Picture 9">
            <a:extLst>
              <a:ext uri="{FF2B5EF4-FFF2-40B4-BE49-F238E27FC236}">
                <a16:creationId xmlns:a16="http://schemas.microsoft.com/office/drawing/2014/main" id="{ADCE0B2D-1076-AB36-FFA8-1EE2065DEA50}"/>
              </a:ext>
            </a:extLst>
          </p:cNvPr>
          <p:cNvPicPr>
            <a:picLocks noChangeAspect="1"/>
          </p:cNvPicPr>
          <p:nvPr/>
        </p:nvPicPr>
        <p:blipFill>
          <a:blip r:embed="rId2"/>
          <a:stretch>
            <a:fillRect/>
          </a:stretch>
        </p:blipFill>
        <p:spPr>
          <a:xfrm>
            <a:off x="838199" y="3336667"/>
            <a:ext cx="7822034" cy="2940119"/>
          </a:xfrm>
          <a:prstGeom prst="rect">
            <a:avLst/>
          </a:prstGeom>
        </p:spPr>
      </p:pic>
      <p:sp>
        <p:nvSpPr>
          <p:cNvPr id="12" name="TextBox 11">
            <a:extLst>
              <a:ext uri="{FF2B5EF4-FFF2-40B4-BE49-F238E27FC236}">
                <a16:creationId xmlns:a16="http://schemas.microsoft.com/office/drawing/2014/main" id="{DC9F8C8F-14CA-03F7-FAFC-8BF41120F941}"/>
              </a:ext>
            </a:extLst>
          </p:cNvPr>
          <p:cNvSpPr txBox="1"/>
          <p:nvPr/>
        </p:nvSpPr>
        <p:spPr>
          <a:xfrm>
            <a:off x="8660233" y="3694387"/>
            <a:ext cx="3060577" cy="2031325"/>
          </a:xfrm>
          <a:prstGeom prst="rect">
            <a:avLst/>
          </a:prstGeom>
          <a:noFill/>
        </p:spPr>
        <p:txBody>
          <a:bodyPr wrap="square">
            <a:spAutoFit/>
          </a:bodyPr>
          <a:lstStyle/>
          <a:p>
            <a:r>
              <a:rPr lang="en-CA" dirty="0"/>
              <a:t>Notice how the Dense Optical Flow allows us to obtain a mask that actually segments the moving objects as opposed to the mask of outlines obtained with Frame Differencing.</a:t>
            </a:r>
          </a:p>
        </p:txBody>
      </p:sp>
    </p:spTree>
    <p:extLst>
      <p:ext uri="{BB962C8B-B14F-4D97-AF65-F5344CB8AC3E}">
        <p14:creationId xmlns:p14="http://schemas.microsoft.com/office/powerpoint/2010/main" val="15721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BB06-FD86-6E26-ED05-AF2FA7E9305E}"/>
              </a:ext>
            </a:extLst>
          </p:cNvPr>
          <p:cNvSpPr>
            <a:spLocks noGrp="1"/>
          </p:cNvSpPr>
          <p:nvPr>
            <p:ph type="title"/>
          </p:nvPr>
        </p:nvSpPr>
        <p:spPr>
          <a:xfrm>
            <a:off x="838200" y="214204"/>
            <a:ext cx="10515600" cy="611419"/>
          </a:xfrm>
        </p:spPr>
        <p:txBody>
          <a:bodyPr>
            <a:normAutofit fontScale="90000"/>
          </a:bodyPr>
          <a:lstStyle/>
          <a:p>
            <a:r>
              <a:rPr lang="en-CA" b="1" dirty="0"/>
              <a:t>Dense Optical Flow</a:t>
            </a:r>
            <a:endParaRPr lang="en-CA" dirty="0"/>
          </a:p>
        </p:txBody>
      </p:sp>
      <p:sp>
        <p:nvSpPr>
          <p:cNvPr id="3" name="Footer Placeholder 2">
            <a:extLst>
              <a:ext uri="{FF2B5EF4-FFF2-40B4-BE49-F238E27FC236}">
                <a16:creationId xmlns:a16="http://schemas.microsoft.com/office/drawing/2014/main" id="{13761001-A932-2A6C-5DB7-FD7B52F116BF}"/>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4975A97-B4FF-083E-0D8E-351E99BBB9BF}"/>
              </a:ext>
            </a:extLst>
          </p:cNvPr>
          <p:cNvSpPr>
            <a:spLocks noGrp="1"/>
          </p:cNvSpPr>
          <p:nvPr>
            <p:ph type="sldNum" sz="quarter" idx="12"/>
          </p:nvPr>
        </p:nvSpPr>
        <p:spPr/>
        <p:txBody>
          <a:bodyPr/>
          <a:lstStyle/>
          <a:p>
            <a:fld id="{B20BAE8A-BB5C-499D-956E-1AE79ABD6EE1}" type="slidenum">
              <a:rPr lang="en-CA" smtClean="0"/>
              <a:t>22</a:t>
            </a:fld>
            <a:endParaRPr lang="en-CA"/>
          </a:p>
        </p:txBody>
      </p:sp>
      <p:sp>
        <p:nvSpPr>
          <p:cNvPr id="6" name="TextBox 5">
            <a:extLst>
              <a:ext uri="{FF2B5EF4-FFF2-40B4-BE49-F238E27FC236}">
                <a16:creationId xmlns:a16="http://schemas.microsoft.com/office/drawing/2014/main" id="{FAEA6DE4-35B2-2994-8196-7C1253C0CF60}"/>
              </a:ext>
            </a:extLst>
          </p:cNvPr>
          <p:cNvSpPr txBox="1"/>
          <p:nvPr/>
        </p:nvSpPr>
        <p:spPr>
          <a:xfrm>
            <a:off x="838200" y="904601"/>
            <a:ext cx="10729404" cy="646331"/>
          </a:xfrm>
          <a:prstGeom prst="rect">
            <a:avLst/>
          </a:prstGeom>
          <a:noFill/>
        </p:spPr>
        <p:txBody>
          <a:bodyPr wrap="square">
            <a:spAutoFit/>
          </a:bodyPr>
          <a:lstStyle/>
          <a:p>
            <a:r>
              <a:rPr lang="en-CA" b="1" dirty="0"/>
              <a:t>3. Get Detections from Motion Mask</a:t>
            </a:r>
          </a:p>
          <a:p>
            <a:pPr marL="285750" indent="-285750">
              <a:buFont typeface="Arial" panose="020B0604020202020204" pitchFamily="34" charset="0"/>
              <a:buChar char="•"/>
            </a:pPr>
            <a:r>
              <a:rPr lang="en-CA" dirty="0"/>
              <a:t>We can obtain detections from contours discovered on the motion mask.</a:t>
            </a:r>
          </a:p>
        </p:txBody>
      </p:sp>
      <p:sp>
        <p:nvSpPr>
          <p:cNvPr id="8" name="TextBox 7">
            <a:extLst>
              <a:ext uri="{FF2B5EF4-FFF2-40B4-BE49-F238E27FC236}">
                <a16:creationId xmlns:a16="http://schemas.microsoft.com/office/drawing/2014/main" id="{511B4B8C-E7E5-2D41-18EF-8627C077D604}"/>
              </a:ext>
            </a:extLst>
          </p:cNvPr>
          <p:cNvSpPr txBox="1"/>
          <p:nvPr/>
        </p:nvSpPr>
        <p:spPr>
          <a:xfrm>
            <a:off x="838200" y="1703085"/>
            <a:ext cx="10729403" cy="2308324"/>
          </a:xfrm>
          <a:prstGeom prst="rect">
            <a:avLst/>
          </a:prstGeom>
          <a:noFill/>
        </p:spPr>
        <p:txBody>
          <a:bodyPr wrap="square">
            <a:spAutoFit/>
          </a:bodyPr>
          <a:lstStyle/>
          <a:p>
            <a:pPr marL="285750" indent="-285750">
              <a:buFont typeface="Arial" panose="020B0604020202020204" pitchFamily="34" charset="0"/>
              <a:buChar char="•"/>
            </a:pPr>
            <a:r>
              <a:rPr lang="en-CA" dirty="0"/>
              <a:t>We can also use Flow Angle to Filter Unlikely Detections. We may want to make full use of the Optical Flow and use the flow angle to filter unlikely detections. The main idea is that each moving object will have corresponding pixels that move in the same direction. So if we have a detection with flow angles that move in multiple directions (high variation), then we can remove it because it might not correspond to a real moving object. </a:t>
            </a:r>
          </a:p>
          <a:p>
            <a:pPr marL="285750" indent="-285750">
              <a:buFont typeface="Arial" panose="020B0604020202020204" pitchFamily="34" charset="0"/>
              <a:buChar char="•"/>
            </a:pPr>
            <a:r>
              <a:rPr lang="en-CA" dirty="0"/>
              <a:t>We can approach this practically by setting a threshold based on the flow angle standard deviation of all pixels. If the flow angle standard deviation of a given contour exceeds this threshold, then we will not consider it as a detection.</a:t>
            </a:r>
          </a:p>
        </p:txBody>
      </p:sp>
      <p:sp>
        <p:nvSpPr>
          <p:cNvPr id="10" name="TextBox 9">
            <a:extLst>
              <a:ext uri="{FF2B5EF4-FFF2-40B4-BE49-F238E27FC236}">
                <a16:creationId xmlns:a16="http://schemas.microsoft.com/office/drawing/2014/main" id="{08532026-B62A-169B-C5AD-011697470D60}"/>
              </a:ext>
            </a:extLst>
          </p:cNvPr>
          <p:cNvSpPr txBox="1"/>
          <p:nvPr/>
        </p:nvSpPr>
        <p:spPr>
          <a:xfrm>
            <a:off x="838200" y="4267485"/>
            <a:ext cx="6094520" cy="369332"/>
          </a:xfrm>
          <a:prstGeom prst="rect">
            <a:avLst/>
          </a:prstGeom>
          <a:noFill/>
        </p:spPr>
        <p:txBody>
          <a:bodyPr wrap="square">
            <a:spAutoFit/>
          </a:bodyPr>
          <a:lstStyle/>
          <a:p>
            <a:r>
              <a:rPr lang="en-CA" b="1" dirty="0"/>
              <a:t>4. Non-Maximal Suppression</a:t>
            </a:r>
          </a:p>
        </p:txBody>
      </p:sp>
    </p:spTree>
    <p:extLst>
      <p:ext uri="{BB962C8B-B14F-4D97-AF65-F5344CB8AC3E}">
        <p14:creationId xmlns:p14="http://schemas.microsoft.com/office/powerpoint/2010/main" val="273790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0D7A-3A5C-80B2-42CB-85F4EFC0A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4577B-77FB-3766-B028-8E33D5989F99}"/>
              </a:ext>
            </a:extLst>
          </p:cNvPr>
          <p:cNvSpPr>
            <a:spLocks noGrp="1"/>
          </p:cNvSpPr>
          <p:nvPr>
            <p:ph type="title"/>
          </p:nvPr>
        </p:nvSpPr>
        <p:spPr>
          <a:xfrm>
            <a:off x="838200" y="214204"/>
            <a:ext cx="10515600" cy="611419"/>
          </a:xfrm>
        </p:spPr>
        <p:txBody>
          <a:bodyPr>
            <a:normAutofit fontScale="90000"/>
          </a:bodyPr>
          <a:lstStyle/>
          <a:p>
            <a:r>
              <a:rPr lang="en-CA" b="1" dirty="0"/>
              <a:t>Dense Optical Flow</a:t>
            </a:r>
            <a:endParaRPr lang="en-CA" dirty="0"/>
          </a:p>
        </p:txBody>
      </p:sp>
      <p:sp>
        <p:nvSpPr>
          <p:cNvPr id="3" name="Footer Placeholder 2">
            <a:extLst>
              <a:ext uri="{FF2B5EF4-FFF2-40B4-BE49-F238E27FC236}">
                <a16:creationId xmlns:a16="http://schemas.microsoft.com/office/drawing/2014/main" id="{919B3E88-AD76-1038-A96E-EB24158E04BC}"/>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763C2477-59CE-7D12-10EF-68AB5DD80F47}"/>
              </a:ext>
            </a:extLst>
          </p:cNvPr>
          <p:cNvSpPr>
            <a:spLocks noGrp="1"/>
          </p:cNvSpPr>
          <p:nvPr>
            <p:ph type="sldNum" sz="quarter" idx="12"/>
          </p:nvPr>
        </p:nvSpPr>
        <p:spPr/>
        <p:txBody>
          <a:bodyPr/>
          <a:lstStyle/>
          <a:p>
            <a:fld id="{B20BAE8A-BB5C-499D-956E-1AE79ABD6EE1}" type="slidenum">
              <a:rPr lang="en-CA" smtClean="0"/>
              <a:t>23</a:t>
            </a:fld>
            <a:endParaRPr lang="en-CA"/>
          </a:p>
        </p:txBody>
      </p:sp>
      <p:pic>
        <p:nvPicPr>
          <p:cNvPr id="6" name="Picture 5">
            <a:extLst>
              <a:ext uri="{FF2B5EF4-FFF2-40B4-BE49-F238E27FC236}">
                <a16:creationId xmlns:a16="http://schemas.microsoft.com/office/drawing/2014/main" id="{2C75EFBD-D38A-DAC4-6D23-E8D9D9EF3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70147"/>
            <a:ext cx="10537939" cy="4917705"/>
          </a:xfrm>
          <a:prstGeom prst="rect">
            <a:avLst/>
          </a:prstGeom>
        </p:spPr>
      </p:pic>
      <p:sp>
        <p:nvSpPr>
          <p:cNvPr id="8" name="TextBox 7">
            <a:extLst>
              <a:ext uri="{FF2B5EF4-FFF2-40B4-BE49-F238E27FC236}">
                <a16:creationId xmlns:a16="http://schemas.microsoft.com/office/drawing/2014/main" id="{8729BDB9-44DA-EE73-D4A2-983CC931CE71}"/>
              </a:ext>
            </a:extLst>
          </p:cNvPr>
          <p:cNvSpPr txBox="1"/>
          <p:nvPr/>
        </p:nvSpPr>
        <p:spPr>
          <a:xfrm>
            <a:off x="4600852" y="5518520"/>
            <a:ext cx="3552548" cy="307777"/>
          </a:xfrm>
          <a:prstGeom prst="rect">
            <a:avLst/>
          </a:prstGeom>
          <a:noFill/>
        </p:spPr>
        <p:txBody>
          <a:bodyPr wrap="square">
            <a:spAutoFit/>
          </a:bodyPr>
          <a:lstStyle/>
          <a:p>
            <a:r>
              <a:rPr lang="en-CA" sz="1400" dirty="0"/>
              <a:t>Motion Detection from Optical Flow</a:t>
            </a:r>
          </a:p>
        </p:txBody>
      </p:sp>
    </p:spTree>
    <p:extLst>
      <p:ext uri="{BB962C8B-B14F-4D97-AF65-F5344CB8AC3E}">
        <p14:creationId xmlns:p14="http://schemas.microsoft.com/office/powerpoint/2010/main" val="1394075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4CA7A-D3BF-78C4-3BB8-BC6B1EE02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A1D49-80C0-DFE1-44CB-84F194D01D07}"/>
              </a:ext>
            </a:extLst>
          </p:cNvPr>
          <p:cNvSpPr>
            <a:spLocks noGrp="1"/>
          </p:cNvSpPr>
          <p:nvPr>
            <p:ph type="title"/>
          </p:nvPr>
        </p:nvSpPr>
        <p:spPr>
          <a:xfrm>
            <a:off x="838200" y="214204"/>
            <a:ext cx="10515600" cy="611419"/>
          </a:xfrm>
        </p:spPr>
        <p:txBody>
          <a:bodyPr>
            <a:normAutofit fontScale="90000"/>
          </a:bodyPr>
          <a:lstStyle/>
          <a:p>
            <a:r>
              <a:rPr lang="en-US" b="1" dirty="0"/>
              <a:t>Background Subtraction to detect motion</a:t>
            </a:r>
            <a:endParaRPr lang="en-CA" dirty="0"/>
          </a:p>
        </p:txBody>
      </p:sp>
      <p:sp>
        <p:nvSpPr>
          <p:cNvPr id="3" name="Footer Placeholder 2">
            <a:extLst>
              <a:ext uri="{FF2B5EF4-FFF2-40B4-BE49-F238E27FC236}">
                <a16:creationId xmlns:a16="http://schemas.microsoft.com/office/drawing/2014/main" id="{D2392609-FC8D-B028-23F3-99BBB3A8E17E}"/>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AA14359-ED13-D290-3A6F-52A703A10950}"/>
              </a:ext>
            </a:extLst>
          </p:cNvPr>
          <p:cNvSpPr>
            <a:spLocks noGrp="1"/>
          </p:cNvSpPr>
          <p:nvPr>
            <p:ph type="sldNum" sz="quarter" idx="12"/>
          </p:nvPr>
        </p:nvSpPr>
        <p:spPr/>
        <p:txBody>
          <a:bodyPr/>
          <a:lstStyle/>
          <a:p>
            <a:fld id="{B20BAE8A-BB5C-499D-956E-1AE79ABD6EE1}" type="slidenum">
              <a:rPr lang="en-CA" smtClean="0"/>
              <a:t>24</a:t>
            </a:fld>
            <a:endParaRPr lang="en-CA"/>
          </a:p>
        </p:txBody>
      </p:sp>
      <p:sp>
        <p:nvSpPr>
          <p:cNvPr id="6" name="TextBox 5">
            <a:extLst>
              <a:ext uri="{FF2B5EF4-FFF2-40B4-BE49-F238E27FC236}">
                <a16:creationId xmlns:a16="http://schemas.microsoft.com/office/drawing/2014/main" id="{CADE9858-D5FB-96A8-2AD3-B202984BDAC9}"/>
              </a:ext>
            </a:extLst>
          </p:cNvPr>
          <p:cNvSpPr txBox="1"/>
          <p:nvPr/>
        </p:nvSpPr>
        <p:spPr>
          <a:xfrm>
            <a:off x="589624" y="980956"/>
            <a:ext cx="10374297" cy="646331"/>
          </a:xfrm>
          <a:prstGeom prst="rect">
            <a:avLst/>
          </a:prstGeom>
          <a:noFill/>
        </p:spPr>
        <p:txBody>
          <a:bodyPr wrap="square">
            <a:spAutoFit/>
          </a:bodyPr>
          <a:lstStyle/>
          <a:p>
            <a:pPr marL="285750" indent="-285750">
              <a:buFont typeface="Arial" panose="020B0604020202020204" pitchFamily="34" charset="0"/>
              <a:buChar char="•"/>
            </a:pPr>
            <a:r>
              <a:rPr lang="en-CA" dirty="0"/>
              <a:t>In Background Subtraction, a learned background model is subtracted from the current frame to obtain a foreground mask.</a:t>
            </a:r>
          </a:p>
        </p:txBody>
      </p:sp>
      <p:sp>
        <p:nvSpPr>
          <p:cNvPr id="8" name="TextBox 7">
            <a:extLst>
              <a:ext uri="{FF2B5EF4-FFF2-40B4-BE49-F238E27FC236}">
                <a16:creationId xmlns:a16="http://schemas.microsoft.com/office/drawing/2014/main" id="{97B655F6-5BBA-BD26-A970-DB7955AFFC05}"/>
              </a:ext>
            </a:extLst>
          </p:cNvPr>
          <p:cNvSpPr txBox="1"/>
          <p:nvPr/>
        </p:nvSpPr>
        <p:spPr>
          <a:xfrm>
            <a:off x="589624" y="1877409"/>
            <a:ext cx="9743984" cy="2308324"/>
          </a:xfrm>
          <a:prstGeom prst="rect">
            <a:avLst/>
          </a:prstGeom>
          <a:noFill/>
        </p:spPr>
        <p:txBody>
          <a:bodyPr wrap="square">
            <a:spAutoFit/>
          </a:bodyPr>
          <a:lstStyle/>
          <a:p>
            <a:pPr marL="285750" indent="-285750">
              <a:buFont typeface="Arial" panose="020B0604020202020204" pitchFamily="34" charset="0"/>
              <a:buChar char="•"/>
            </a:pPr>
            <a:r>
              <a:rPr lang="en-CA" dirty="0"/>
              <a:t>The algorithm is outlined below:</a:t>
            </a:r>
          </a:p>
          <a:p>
            <a:pPr marL="1257300" lvl="2" indent="-342900">
              <a:buFont typeface="+mj-lt"/>
              <a:buAutoNum type="arabicPeriod"/>
            </a:pPr>
            <a:r>
              <a:rPr lang="en-CA" dirty="0"/>
              <a:t>Initialize Background Model</a:t>
            </a:r>
          </a:p>
          <a:p>
            <a:pPr marL="1257300" lvl="2" indent="-342900">
              <a:buFont typeface="+mj-lt"/>
              <a:buAutoNum type="arabicPeriod"/>
            </a:pPr>
            <a:r>
              <a:rPr lang="en-CA" dirty="0"/>
              <a:t>Update Background Model with new image frame</a:t>
            </a:r>
          </a:p>
          <a:p>
            <a:pPr marL="1257300" lvl="2" indent="-342900">
              <a:buFont typeface="+mj-lt"/>
              <a:buAutoNum type="arabicPeriod"/>
            </a:pPr>
            <a:r>
              <a:rPr lang="en-CA" dirty="0"/>
              <a:t>Obtain Foreground Mask from Background Model</a:t>
            </a:r>
          </a:p>
          <a:p>
            <a:pPr marL="1257300" lvl="2" indent="-342900">
              <a:buFont typeface="+mj-lt"/>
              <a:buAutoNum type="arabicPeriod"/>
            </a:pPr>
            <a:r>
              <a:rPr lang="en-CA" dirty="0"/>
              <a:t>Obtain Clean Motion Mask from Foreground Mask</a:t>
            </a:r>
          </a:p>
          <a:p>
            <a:pPr marL="1257300" lvl="2" indent="-342900">
              <a:buFont typeface="+mj-lt"/>
              <a:buAutoNum type="arabicPeriod"/>
            </a:pPr>
            <a:r>
              <a:rPr lang="en-CA" dirty="0"/>
              <a:t>Obtain initial motion detections from Motion Mask</a:t>
            </a:r>
          </a:p>
          <a:p>
            <a:pPr marL="1257300" lvl="2" indent="-342900">
              <a:buFont typeface="+mj-lt"/>
              <a:buAutoNum type="arabicPeriod"/>
            </a:pPr>
            <a:r>
              <a:rPr lang="en-CA" dirty="0"/>
              <a:t>Perform Non-Maximal Suppression on initial motion detections</a:t>
            </a:r>
          </a:p>
          <a:p>
            <a:pPr marL="1257300" lvl="2" indent="-342900">
              <a:buFont typeface="+mj-lt"/>
              <a:buAutoNum type="arabicPeriod"/>
            </a:pPr>
            <a:r>
              <a:rPr lang="en-CA" dirty="0"/>
              <a:t>Repeat steps 2–6</a:t>
            </a:r>
          </a:p>
        </p:txBody>
      </p:sp>
      <p:sp>
        <p:nvSpPr>
          <p:cNvPr id="10" name="TextBox 9">
            <a:extLst>
              <a:ext uri="{FF2B5EF4-FFF2-40B4-BE49-F238E27FC236}">
                <a16:creationId xmlns:a16="http://schemas.microsoft.com/office/drawing/2014/main" id="{9EB7F6D5-5AA1-A5B2-83D7-36A1AE28525C}"/>
              </a:ext>
            </a:extLst>
          </p:cNvPr>
          <p:cNvSpPr txBox="1"/>
          <p:nvPr/>
        </p:nvSpPr>
        <p:spPr>
          <a:xfrm>
            <a:off x="736107" y="4185733"/>
            <a:ext cx="9743984" cy="2031325"/>
          </a:xfrm>
          <a:prstGeom prst="rect">
            <a:avLst/>
          </a:prstGeom>
          <a:noFill/>
        </p:spPr>
        <p:txBody>
          <a:bodyPr wrap="square">
            <a:spAutoFit/>
          </a:bodyPr>
          <a:lstStyle/>
          <a:p>
            <a:pPr marL="285750" indent="-285750">
              <a:buFont typeface="Arial" panose="020B0604020202020204" pitchFamily="34" charset="0"/>
              <a:buChar char="•"/>
            </a:pPr>
            <a:r>
              <a:rPr lang="en-CA" dirty="0"/>
              <a:t>The Background Modeling consists of two main steps:</a:t>
            </a:r>
          </a:p>
          <a:p>
            <a:pPr lvl="2"/>
            <a:r>
              <a:rPr lang="en-CA" dirty="0"/>
              <a:t>Background Initialization</a:t>
            </a:r>
          </a:p>
          <a:p>
            <a:pPr lvl="2"/>
            <a:r>
              <a:rPr lang="en-CA" dirty="0"/>
              <a:t>Background update</a:t>
            </a:r>
          </a:p>
          <a:p>
            <a:r>
              <a:rPr lang="en-CA" dirty="0"/>
              <a:t>The background model becomes more accurate as more images are fed into. The two powerful Background models in OpenCV are: MOG2 and KNN. </a:t>
            </a:r>
          </a:p>
          <a:p>
            <a:r>
              <a:rPr lang="en-CA" dirty="0"/>
              <a:t>MOG2 stands for Mixture of Gaussians 2 (it is an improved approach from MOG) and KNN stands for K Nearest Neighbors</a:t>
            </a:r>
          </a:p>
        </p:txBody>
      </p:sp>
    </p:spTree>
    <p:extLst>
      <p:ext uri="{BB962C8B-B14F-4D97-AF65-F5344CB8AC3E}">
        <p14:creationId xmlns:p14="http://schemas.microsoft.com/office/powerpoint/2010/main" val="385849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1CF4-9FE5-3B7A-7CC7-D0E18D93D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12FE4-5CD5-54C4-0363-AFA8440C1D3B}"/>
              </a:ext>
            </a:extLst>
          </p:cNvPr>
          <p:cNvSpPr>
            <a:spLocks noGrp="1"/>
          </p:cNvSpPr>
          <p:nvPr>
            <p:ph type="title"/>
          </p:nvPr>
        </p:nvSpPr>
        <p:spPr>
          <a:xfrm>
            <a:off x="838200" y="214204"/>
            <a:ext cx="10515600" cy="611419"/>
          </a:xfrm>
        </p:spPr>
        <p:txBody>
          <a:bodyPr>
            <a:normAutofit fontScale="90000"/>
          </a:bodyPr>
          <a:lstStyle/>
          <a:p>
            <a:r>
              <a:rPr lang="en-US" b="1" dirty="0"/>
              <a:t>Background Subtraction</a:t>
            </a:r>
            <a:endParaRPr lang="en-CA" dirty="0"/>
          </a:p>
        </p:txBody>
      </p:sp>
      <p:sp>
        <p:nvSpPr>
          <p:cNvPr id="3" name="Footer Placeholder 2">
            <a:extLst>
              <a:ext uri="{FF2B5EF4-FFF2-40B4-BE49-F238E27FC236}">
                <a16:creationId xmlns:a16="http://schemas.microsoft.com/office/drawing/2014/main" id="{F541D5C6-B152-010C-4888-347F3808C0F0}"/>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B9F3A2B4-0297-42FA-9CA5-FA4E96AB3847}"/>
              </a:ext>
            </a:extLst>
          </p:cNvPr>
          <p:cNvSpPr>
            <a:spLocks noGrp="1"/>
          </p:cNvSpPr>
          <p:nvPr>
            <p:ph type="sldNum" sz="quarter" idx="12"/>
          </p:nvPr>
        </p:nvSpPr>
        <p:spPr/>
        <p:txBody>
          <a:bodyPr/>
          <a:lstStyle/>
          <a:p>
            <a:fld id="{B20BAE8A-BB5C-499D-956E-1AE79ABD6EE1}" type="slidenum">
              <a:rPr lang="en-CA" smtClean="0"/>
              <a:t>25</a:t>
            </a:fld>
            <a:endParaRPr lang="en-CA"/>
          </a:p>
        </p:txBody>
      </p:sp>
      <p:pic>
        <p:nvPicPr>
          <p:cNvPr id="6" name="Picture 5">
            <a:extLst>
              <a:ext uri="{FF2B5EF4-FFF2-40B4-BE49-F238E27FC236}">
                <a16:creationId xmlns:a16="http://schemas.microsoft.com/office/drawing/2014/main" id="{9343ECAA-73A5-C3E2-222F-FAE4D3C7F013}"/>
              </a:ext>
            </a:extLst>
          </p:cNvPr>
          <p:cNvPicPr>
            <a:picLocks noChangeAspect="1"/>
          </p:cNvPicPr>
          <p:nvPr/>
        </p:nvPicPr>
        <p:blipFill>
          <a:blip r:embed="rId2"/>
          <a:stretch>
            <a:fillRect/>
          </a:stretch>
        </p:blipFill>
        <p:spPr>
          <a:xfrm>
            <a:off x="2150220" y="1126657"/>
            <a:ext cx="7568437" cy="4165574"/>
          </a:xfrm>
          <a:prstGeom prst="rect">
            <a:avLst/>
          </a:prstGeom>
        </p:spPr>
      </p:pic>
      <p:sp>
        <p:nvSpPr>
          <p:cNvPr id="8" name="TextBox 7">
            <a:extLst>
              <a:ext uri="{FF2B5EF4-FFF2-40B4-BE49-F238E27FC236}">
                <a16:creationId xmlns:a16="http://schemas.microsoft.com/office/drawing/2014/main" id="{17AB13DD-A48E-1E2F-B80F-1E45FCC1AB8F}"/>
              </a:ext>
            </a:extLst>
          </p:cNvPr>
          <p:cNvSpPr txBox="1"/>
          <p:nvPr/>
        </p:nvSpPr>
        <p:spPr>
          <a:xfrm>
            <a:off x="4112580" y="5270292"/>
            <a:ext cx="6094520" cy="369332"/>
          </a:xfrm>
          <a:prstGeom prst="rect">
            <a:avLst/>
          </a:prstGeom>
          <a:noFill/>
        </p:spPr>
        <p:txBody>
          <a:bodyPr wrap="square">
            <a:spAutoFit/>
          </a:bodyPr>
          <a:lstStyle/>
          <a:p>
            <a:r>
              <a:rPr lang="en-CA" dirty="0"/>
              <a:t>Concept of Background Subtraction</a:t>
            </a:r>
          </a:p>
        </p:txBody>
      </p:sp>
    </p:spTree>
    <p:extLst>
      <p:ext uri="{BB962C8B-B14F-4D97-AF65-F5344CB8AC3E}">
        <p14:creationId xmlns:p14="http://schemas.microsoft.com/office/powerpoint/2010/main" val="1757275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0332-EC51-BB2A-4A97-2D24DD673002}"/>
              </a:ext>
            </a:extLst>
          </p:cNvPr>
          <p:cNvSpPr>
            <a:spLocks noGrp="1"/>
          </p:cNvSpPr>
          <p:nvPr>
            <p:ph type="title"/>
          </p:nvPr>
        </p:nvSpPr>
        <p:spPr>
          <a:xfrm>
            <a:off x="838200" y="365125"/>
            <a:ext cx="10515600" cy="709073"/>
          </a:xfrm>
        </p:spPr>
        <p:txBody>
          <a:bodyPr/>
          <a:lstStyle/>
          <a:p>
            <a:r>
              <a:rPr lang="en-US" b="1" dirty="0"/>
              <a:t>Background Subtraction</a:t>
            </a:r>
            <a:endParaRPr lang="en-CA" dirty="0"/>
          </a:p>
        </p:txBody>
      </p:sp>
      <p:sp>
        <p:nvSpPr>
          <p:cNvPr id="3" name="Footer Placeholder 2">
            <a:extLst>
              <a:ext uri="{FF2B5EF4-FFF2-40B4-BE49-F238E27FC236}">
                <a16:creationId xmlns:a16="http://schemas.microsoft.com/office/drawing/2014/main" id="{AE83E7AB-FF91-09C0-8CB2-32B4BA0ADC2F}"/>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51225B4B-22FC-7C8C-D983-645F2C0649D5}"/>
              </a:ext>
            </a:extLst>
          </p:cNvPr>
          <p:cNvSpPr>
            <a:spLocks noGrp="1"/>
          </p:cNvSpPr>
          <p:nvPr>
            <p:ph type="sldNum" sz="quarter" idx="12"/>
          </p:nvPr>
        </p:nvSpPr>
        <p:spPr/>
        <p:txBody>
          <a:bodyPr/>
          <a:lstStyle/>
          <a:p>
            <a:fld id="{B20BAE8A-BB5C-499D-956E-1AE79ABD6EE1}" type="slidenum">
              <a:rPr lang="en-CA" smtClean="0"/>
              <a:t>26</a:t>
            </a:fld>
            <a:endParaRPr lang="en-CA"/>
          </a:p>
        </p:txBody>
      </p:sp>
      <p:sp>
        <p:nvSpPr>
          <p:cNvPr id="6" name="TextBox 5">
            <a:extLst>
              <a:ext uri="{FF2B5EF4-FFF2-40B4-BE49-F238E27FC236}">
                <a16:creationId xmlns:a16="http://schemas.microsoft.com/office/drawing/2014/main" id="{68F76540-BE2C-EEE1-96E9-5DDD41DF47B4}"/>
              </a:ext>
            </a:extLst>
          </p:cNvPr>
          <p:cNvSpPr txBox="1"/>
          <p:nvPr/>
        </p:nvSpPr>
        <p:spPr>
          <a:xfrm>
            <a:off x="713912" y="1144298"/>
            <a:ext cx="10898080" cy="923330"/>
          </a:xfrm>
          <a:prstGeom prst="rect">
            <a:avLst/>
          </a:prstGeom>
          <a:noFill/>
        </p:spPr>
        <p:txBody>
          <a:bodyPr wrap="square">
            <a:spAutoFit/>
          </a:bodyPr>
          <a:lstStyle/>
          <a:p>
            <a:pPr marL="285750" indent="-285750">
              <a:buFont typeface="Arial" panose="020B0604020202020204" pitchFamily="34" charset="0"/>
              <a:buChar char="•"/>
            </a:pPr>
            <a:r>
              <a:rPr lang="en-CA" dirty="0"/>
              <a:t>Each Background model contains an option to detect shadows, the shadow threshold must be tuned. </a:t>
            </a:r>
          </a:p>
          <a:p>
            <a:pPr marL="285750" indent="-285750">
              <a:buFont typeface="Arial" panose="020B0604020202020204" pitchFamily="34" charset="0"/>
              <a:buChar char="•"/>
            </a:pPr>
            <a:r>
              <a:rPr lang="en-CA" dirty="0"/>
              <a:t>The overall effectiveness of shadow detection seems to depend on the data (sometimes it’s effective and sometimes it’s not).</a:t>
            </a:r>
          </a:p>
        </p:txBody>
      </p:sp>
      <p:pic>
        <p:nvPicPr>
          <p:cNvPr id="8" name="Picture 7">
            <a:extLst>
              <a:ext uri="{FF2B5EF4-FFF2-40B4-BE49-F238E27FC236}">
                <a16:creationId xmlns:a16="http://schemas.microsoft.com/office/drawing/2014/main" id="{4B170D37-4FBE-3019-6339-0632B5E7BDB2}"/>
              </a:ext>
            </a:extLst>
          </p:cNvPr>
          <p:cNvPicPr>
            <a:picLocks noChangeAspect="1"/>
          </p:cNvPicPr>
          <p:nvPr/>
        </p:nvPicPr>
        <p:blipFill>
          <a:blip r:embed="rId2"/>
          <a:stretch>
            <a:fillRect/>
          </a:stretch>
        </p:blipFill>
        <p:spPr>
          <a:xfrm>
            <a:off x="2733205" y="2218264"/>
            <a:ext cx="6725589" cy="2572109"/>
          </a:xfrm>
          <a:prstGeom prst="rect">
            <a:avLst/>
          </a:prstGeom>
        </p:spPr>
      </p:pic>
      <p:sp>
        <p:nvSpPr>
          <p:cNvPr id="10" name="TextBox 9">
            <a:extLst>
              <a:ext uri="{FF2B5EF4-FFF2-40B4-BE49-F238E27FC236}">
                <a16:creationId xmlns:a16="http://schemas.microsoft.com/office/drawing/2014/main" id="{2D40C522-668A-082C-5952-8A8DBE94F72B}"/>
              </a:ext>
            </a:extLst>
          </p:cNvPr>
          <p:cNvSpPr txBox="1"/>
          <p:nvPr/>
        </p:nvSpPr>
        <p:spPr>
          <a:xfrm>
            <a:off x="991340" y="4927030"/>
            <a:ext cx="10744940" cy="369332"/>
          </a:xfrm>
          <a:prstGeom prst="rect">
            <a:avLst/>
          </a:prstGeom>
          <a:noFill/>
        </p:spPr>
        <p:txBody>
          <a:bodyPr wrap="square">
            <a:spAutoFit/>
          </a:bodyPr>
          <a:lstStyle/>
          <a:p>
            <a:pPr marL="285750" indent="-285750">
              <a:buFont typeface="Arial" panose="020B0604020202020204" pitchFamily="34" charset="0"/>
              <a:buChar char="•"/>
            </a:pPr>
            <a:r>
              <a:rPr lang="en-CA" dirty="0"/>
              <a:t>Even after five frames, the background model is able to give us an accurate foreground mask.</a:t>
            </a:r>
          </a:p>
        </p:txBody>
      </p:sp>
    </p:spTree>
    <p:extLst>
      <p:ext uri="{BB962C8B-B14F-4D97-AF65-F5344CB8AC3E}">
        <p14:creationId xmlns:p14="http://schemas.microsoft.com/office/powerpoint/2010/main" val="79421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A024-D479-5C54-2AEB-6779596667D2}"/>
              </a:ext>
            </a:extLst>
          </p:cNvPr>
          <p:cNvSpPr>
            <a:spLocks noGrp="1"/>
          </p:cNvSpPr>
          <p:nvPr>
            <p:ph type="title"/>
          </p:nvPr>
        </p:nvSpPr>
        <p:spPr/>
        <p:txBody>
          <a:bodyPr/>
          <a:lstStyle/>
          <a:p>
            <a:r>
              <a:rPr lang="en-US" b="1" dirty="0"/>
              <a:t>Background Subtraction</a:t>
            </a:r>
            <a:endParaRPr lang="en-CA" dirty="0"/>
          </a:p>
        </p:txBody>
      </p:sp>
      <p:sp>
        <p:nvSpPr>
          <p:cNvPr id="3" name="Footer Placeholder 2">
            <a:extLst>
              <a:ext uri="{FF2B5EF4-FFF2-40B4-BE49-F238E27FC236}">
                <a16:creationId xmlns:a16="http://schemas.microsoft.com/office/drawing/2014/main" id="{0112401D-FF2B-ACB9-D696-64144C1CD4CB}"/>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BB987054-2D7B-2798-777F-A4880E079B71}"/>
              </a:ext>
            </a:extLst>
          </p:cNvPr>
          <p:cNvSpPr>
            <a:spLocks noGrp="1"/>
          </p:cNvSpPr>
          <p:nvPr>
            <p:ph type="sldNum" sz="quarter" idx="12"/>
          </p:nvPr>
        </p:nvSpPr>
        <p:spPr/>
        <p:txBody>
          <a:bodyPr/>
          <a:lstStyle/>
          <a:p>
            <a:fld id="{B20BAE8A-BB5C-499D-956E-1AE79ABD6EE1}" type="slidenum">
              <a:rPr lang="en-CA" smtClean="0"/>
              <a:t>27</a:t>
            </a:fld>
            <a:endParaRPr lang="en-CA"/>
          </a:p>
        </p:txBody>
      </p:sp>
      <p:sp>
        <p:nvSpPr>
          <p:cNvPr id="6" name="TextBox 5">
            <a:extLst>
              <a:ext uri="{FF2B5EF4-FFF2-40B4-BE49-F238E27FC236}">
                <a16:creationId xmlns:a16="http://schemas.microsoft.com/office/drawing/2014/main" id="{82E11A58-02D6-FD07-846F-987AAB8CF085}"/>
              </a:ext>
            </a:extLst>
          </p:cNvPr>
          <p:cNvSpPr txBox="1"/>
          <p:nvPr/>
        </p:nvSpPr>
        <p:spPr>
          <a:xfrm>
            <a:off x="846337" y="1690688"/>
            <a:ext cx="9194307" cy="369332"/>
          </a:xfrm>
          <a:prstGeom prst="rect">
            <a:avLst/>
          </a:prstGeom>
          <a:noFill/>
        </p:spPr>
        <p:txBody>
          <a:bodyPr wrap="square">
            <a:spAutoFit/>
          </a:bodyPr>
          <a:lstStyle/>
          <a:p>
            <a:r>
              <a:rPr lang="en-CA" dirty="0"/>
              <a:t>Obtained background models for MOG2 and KNN after only 90 frames.</a:t>
            </a:r>
          </a:p>
        </p:txBody>
      </p:sp>
      <p:pic>
        <p:nvPicPr>
          <p:cNvPr id="8" name="Picture 7">
            <a:extLst>
              <a:ext uri="{FF2B5EF4-FFF2-40B4-BE49-F238E27FC236}">
                <a16:creationId xmlns:a16="http://schemas.microsoft.com/office/drawing/2014/main" id="{A7A5D137-4265-2B75-28EE-FA544D3C5BBE}"/>
              </a:ext>
            </a:extLst>
          </p:cNvPr>
          <p:cNvPicPr>
            <a:picLocks noChangeAspect="1"/>
          </p:cNvPicPr>
          <p:nvPr/>
        </p:nvPicPr>
        <p:blipFill>
          <a:blip r:embed="rId2"/>
          <a:stretch>
            <a:fillRect/>
          </a:stretch>
        </p:blipFill>
        <p:spPr>
          <a:xfrm>
            <a:off x="1773806" y="2265936"/>
            <a:ext cx="8341694" cy="3007400"/>
          </a:xfrm>
          <a:prstGeom prst="rect">
            <a:avLst/>
          </a:prstGeom>
        </p:spPr>
      </p:pic>
    </p:spTree>
    <p:extLst>
      <p:ext uri="{BB962C8B-B14F-4D97-AF65-F5344CB8AC3E}">
        <p14:creationId xmlns:p14="http://schemas.microsoft.com/office/powerpoint/2010/main" val="2467562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DCD22-EB9E-6A16-19D3-11B05A105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E7FF6-1428-7664-4808-76FFAC643879}"/>
              </a:ext>
            </a:extLst>
          </p:cNvPr>
          <p:cNvSpPr>
            <a:spLocks noGrp="1"/>
          </p:cNvSpPr>
          <p:nvPr>
            <p:ph type="title"/>
          </p:nvPr>
        </p:nvSpPr>
        <p:spPr>
          <a:xfrm>
            <a:off x="838200" y="365125"/>
            <a:ext cx="10515600" cy="709073"/>
          </a:xfrm>
        </p:spPr>
        <p:txBody>
          <a:bodyPr/>
          <a:lstStyle/>
          <a:p>
            <a:r>
              <a:rPr lang="en-US" b="1" dirty="0"/>
              <a:t>Background Subtraction</a:t>
            </a:r>
            <a:endParaRPr lang="en-CA" dirty="0"/>
          </a:p>
        </p:txBody>
      </p:sp>
      <p:sp>
        <p:nvSpPr>
          <p:cNvPr id="3" name="Footer Placeholder 2">
            <a:extLst>
              <a:ext uri="{FF2B5EF4-FFF2-40B4-BE49-F238E27FC236}">
                <a16:creationId xmlns:a16="http://schemas.microsoft.com/office/drawing/2014/main" id="{E705C74C-7968-9321-5E11-8C9703B77CAF}"/>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A8D552D6-0DC8-B985-7AAE-E73AA5D62F02}"/>
              </a:ext>
            </a:extLst>
          </p:cNvPr>
          <p:cNvSpPr>
            <a:spLocks noGrp="1"/>
          </p:cNvSpPr>
          <p:nvPr>
            <p:ph type="sldNum" sz="quarter" idx="12"/>
          </p:nvPr>
        </p:nvSpPr>
        <p:spPr/>
        <p:txBody>
          <a:bodyPr/>
          <a:lstStyle/>
          <a:p>
            <a:fld id="{B20BAE8A-BB5C-499D-956E-1AE79ABD6EE1}" type="slidenum">
              <a:rPr lang="en-CA" smtClean="0"/>
              <a:t>28</a:t>
            </a:fld>
            <a:endParaRPr lang="en-CA"/>
          </a:p>
        </p:txBody>
      </p:sp>
      <p:sp>
        <p:nvSpPr>
          <p:cNvPr id="6" name="TextBox 5">
            <a:extLst>
              <a:ext uri="{FF2B5EF4-FFF2-40B4-BE49-F238E27FC236}">
                <a16:creationId xmlns:a16="http://schemas.microsoft.com/office/drawing/2014/main" id="{71EB702B-F2ED-5A2E-EDF1-F69F7E5DA64D}"/>
              </a:ext>
            </a:extLst>
          </p:cNvPr>
          <p:cNvSpPr txBox="1"/>
          <p:nvPr/>
        </p:nvSpPr>
        <p:spPr>
          <a:xfrm>
            <a:off x="712433" y="1190478"/>
            <a:ext cx="10515600" cy="646331"/>
          </a:xfrm>
          <a:prstGeom prst="rect">
            <a:avLst/>
          </a:prstGeom>
          <a:noFill/>
        </p:spPr>
        <p:txBody>
          <a:bodyPr wrap="square">
            <a:spAutoFit/>
          </a:bodyPr>
          <a:lstStyle/>
          <a:p>
            <a:pPr marL="285750" indent="-285750">
              <a:buFont typeface="Arial" panose="020B0604020202020204" pitchFamily="34" charset="0"/>
              <a:buChar char="•"/>
            </a:pPr>
            <a:r>
              <a:rPr lang="en-CA" dirty="0"/>
              <a:t>Next step would be to process (</a:t>
            </a:r>
            <a:r>
              <a:rPr lang="en-CA" dirty="0" err="1"/>
              <a:t>threshold+morphological</a:t>
            </a:r>
            <a:r>
              <a:rPr lang="en-CA" dirty="0"/>
              <a:t> operation) the foreground mask to get a clean motion mask. </a:t>
            </a:r>
          </a:p>
        </p:txBody>
      </p:sp>
      <p:pic>
        <p:nvPicPr>
          <p:cNvPr id="8" name="Picture 7">
            <a:extLst>
              <a:ext uri="{FF2B5EF4-FFF2-40B4-BE49-F238E27FC236}">
                <a16:creationId xmlns:a16="http://schemas.microsoft.com/office/drawing/2014/main" id="{9467E646-1CA0-64AC-444D-144F8DBCB510}"/>
              </a:ext>
            </a:extLst>
          </p:cNvPr>
          <p:cNvPicPr>
            <a:picLocks noChangeAspect="1"/>
          </p:cNvPicPr>
          <p:nvPr/>
        </p:nvPicPr>
        <p:blipFill>
          <a:blip r:embed="rId2"/>
          <a:stretch>
            <a:fillRect/>
          </a:stretch>
        </p:blipFill>
        <p:spPr>
          <a:xfrm>
            <a:off x="3097566" y="1609122"/>
            <a:ext cx="3880283" cy="2633449"/>
          </a:xfrm>
          <a:prstGeom prst="rect">
            <a:avLst/>
          </a:prstGeom>
        </p:spPr>
      </p:pic>
    </p:spTree>
    <p:extLst>
      <p:ext uri="{BB962C8B-B14F-4D97-AF65-F5344CB8AC3E}">
        <p14:creationId xmlns:p14="http://schemas.microsoft.com/office/powerpoint/2010/main" val="251444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F5B0F-9729-6571-3642-FF51C0A79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7BE670-0AC0-F7D0-B2DC-5E7FFFE5111A}"/>
              </a:ext>
            </a:extLst>
          </p:cNvPr>
          <p:cNvSpPr>
            <a:spLocks noGrp="1"/>
          </p:cNvSpPr>
          <p:nvPr>
            <p:ph type="title"/>
          </p:nvPr>
        </p:nvSpPr>
        <p:spPr>
          <a:xfrm>
            <a:off x="838200" y="365125"/>
            <a:ext cx="10515600" cy="709073"/>
          </a:xfrm>
        </p:spPr>
        <p:txBody>
          <a:bodyPr/>
          <a:lstStyle/>
          <a:p>
            <a:r>
              <a:rPr lang="en-US" b="1" dirty="0"/>
              <a:t>Background Subtraction</a:t>
            </a:r>
            <a:endParaRPr lang="en-CA" dirty="0"/>
          </a:p>
        </p:txBody>
      </p:sp>
      <p:sp>
        <p:nvSpPr>
          <p:cNvPr id="3" name="Footer Placeholder 2">
            <a:extLst>
              <a:ext uri="{FF2B5EF4-FFF2-40B4-BE49-F238E27FC236}">
                <a16:creationId xmlns:a16="http://schemas.microsoft.com/office/drawing/2014/main" id="{59AEA315-0174-1527-28E4-E7E92656CBE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00FFCF15-B682-318F-C3B4-B2903106CAB3}"/>
              </a:ext>
            </a:extLst>
          </p:cNvPr>
          <p:cNvSpPr>
            <a:spLocks noGrp="1"/>
          </p:cNvSpPr>
          <p:nvPr>
            <p:ph type="sldNum" sz="quarter" idx="12"/>
          </p:nvPr>
        </p:nvSpPr>
        <p:spPr/>
        <p:txBody>
          <a:bodyPr/>
          <a:lstStyle/>
          <a:p>
            <a:fld id="{B20BAE8A-BB5C-499D-956E-1AE79ABD6EE1}" type="slidenum">
              <a:rPr lang="en-CA" smtClean="0"/>
              <a:t>29</a:t>
            </a:fld>
            <a:endParaRPr lang="en-CA"/>
          </a:p>
        </p:txBody>
      </p:sp>
      <p:sp>
        <p:nvSpPr>
          <p:cNvPr id="6" name="TextBox 5">
            <a:extLst>
              <a:ext uri="{FF2B5EF4-FFF2-40B4-BE49-F238E27FC236}">
                <a16:creationId xmlns:a16="http://schemas.microsoft.com/office/drawing/2014/main" id="{A9628EC8-2F18-1BC9-8CDE-7A5DE812EEEF}"/>
              </a:ext>
            </a:extLst>
          </p:cNvPr>
          <p:cNvSpPr txBox="1"/>
          <p:nvPr/>
        </p:nvSpPr>
        <p:spPr>
          <a:xfrm>
            <a:off x="838200" y="1190477"/>
            <a:ext cx="10187866"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42424"/>
                </a:solidFill>
                <a:effectLst/>
                <a:latin typeface="source-serif-pro"/>
              </a:rPr>
              <a:t>Now that we have the motion mask, we can obtain non-max suppressed detections(This covers steps 5 and 6 in the algorithm). </a:t>
            </a:r>
            <a:endParaRPr lang="en-CA" dirty="0"/>
          </a:p>
        </p:txBody>
      </p:sp>
      <p:pic>
        <p:nvPicPr>
          <p:cNvPr id="8" name="Picture 7">
            <a:extLst>
              <a:ext uri="{FF2B5EF4-FFF2-40B4-BE49-F238E27FC236}">
                <a16:creationId xmlns:a16="http://schemas.microsoft.com/office/drawing/2014/main" id="{DFC98CDD-B428-9C2A-8561-21BD08C770B0}"/>
              </a:ext>
            </a:extLst>
          </p:cNvPr>
          <p:cNvPicPr>
            <a:picLocks noChangeAspect="1"/>
          </p:cNvPicPr>
          <p:nvPr/>
        </p:nvPicPr>
        <p:blipFill>
          <a:blip r:embed="rId2"/>
          <a:stretch>
            <a:fillRect/>
          </a:stretch>
        </p:blipFill>
        <p:spPr>
          <a:xfrm>
            <a:off x="3249228" y="1836808"/>
            <a:ext cx="6106945" cy="4167516"/>
          </a:xfrm>
          <a:prstGeom prst="rect">
            <a:avLst/>
          </a:prstGeom>
        </p:spPr>
      </p:pic>
    </p:spTree>
    <p:extLst>
      <p:ext uri="{BB962C8B-B14F-4D97-AF65-F5344CB8AC3E}">
        <p14:creationId xmlns:p14="http://schemas.microsoft.com/office/powerpoint/2010/main" val="378172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p:txBody>
          <a:bodyPr/>
          <a:lstStyle/>
          <a:p>
            <a:r>
              <a:rPr lang="en-US" b="1" dirty="0"/>
              <a:t>Agenda</a:t>
            </a:r>
            <a:endParaRPr lang="en-CA" b="1"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3</a:t>
            </a:fld>
            <a:endParaRPr lang="en-CA"/>
          </a:p>
        </p:txBody>
      </p:sp>
      <p:sp>
        <p:nvSpPr>
          <p:cNvPr id="5" name="Footer Placeholder 4">
            <a:extLst>
              <a:ext uri="{FF2B5EF4-FFF2-40B4-BE49-F238E27FC236}">
                <a16:creationId xmlns:a16="http://schemas.microsoft.com/office/drawing/2014/main" id="{702DC149-3EEB-C9E2-037A-654D09FAA93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6" name="TextBox 5">
            <a:extLst>
              <a:ext uri="{FF2B5EF4-FFF2-40B4-BE49-F238E27FC236}">
                <a16:creationId xmlns:a16="http://schemas.microsoft.com/office/drawing/2014/main" id="{43A52BCC-3D68-249E-4E5B-562B0B5924A6}"/>
              </a:ext>
            </a:extLst>
          </p:cNvPr>
          <p:cNvSpPr txBox="1"/>
          <p:nvPr/>
        </p:nvSpPr>
        <p:spPr>
          <a:xfrm>
            <a:off x="838200" y="1690688"/>
            <a:ext cx="6094520" cy="1938992"/>
          </a:xfrm>
          <a:prstGeom prst="rect">
            <a:avLst/>
          </a:prstGeom>
          <a:noFill/>
        </p:spPr>
        <p:txBody>
          <a:bodyPr wrap="square">
            <a:spAutoFit/>
          </a:bodyPr>
          <a:lstStyle/>
          <a:p>
            <a:pPr marL="285750" indent="-285750">
              <a:buFont typeface="Arial" panose="020B0604020202020204" pitchFamily="34" charset="0"/>
              <a:buChar char="•"/>
            </a:pPr>
            <a:r>
              <a:rPr lang="en-CA" sz="2400" dirty="0"/>
              <a:t>Motion Detection</a:t>
            </a:r>
          </a:p>
          <a:p>
            <a:pPr marL="1257300" lvl="2" indent="-342900">
              <a:buFont typeface="Wingdings" panose="05000000000000000000" pitchFamily="2" charset="2"/>
              <a:buChar char="Ø"/>
            </a:pPr>
            <a:r>
              <a:rPr lang="en-CA" sz="2400" dirty="0"/>
              <a:t>Frame Differencing</a:t>
            </a:r>
          </a:p>
          <a:p>
            <a:pPr marL="1257300" lvl="2" indent="-342900">
              <a:buFont typeface="Wingdings" panose="05000000000000000000" pitchFamily="2" charset="2"/>
              <a:buChar char="Ø"/>
            </a:pPr>
            <a:r>
              <a:rPr lang="en-CA" sz="2400" dirty="0"/>
              <a:t>Optical Flow</a:t>
            </a:r>
          </a:p>
          <a:p>
            <a:pPr marL="1257300" lvl="2" indent="-342900">
              <a:buFont typeface="Wingdings" panose="05000000000000000000" pitchFamily="2" charset="2"/>
              <a:buChar char="Ø"/>
            </a:pPr>
            <a:r>
              <a:rPr lang="en-CA" sz="2400" dirty="0"/>
              <a:t>Background Subtraction</a:t>
            </a:r>
          </a:p>
          <a:p>
            <a:pPr marL="285750" indent="-285750">
              <a:buFont typeface="Arial" panose="020B0604020202020204" pitchFamily="34" charset="0"/>
              <a:buChar char="•"/>
            </a:pPr>
            <a:r>
              <a:rPr lang="en-CA" sz="2400" dirty="0"/>
              <a:t>Hough transform</a:t>
            </a:r>
          </a:p>
        </p:txBody>
      </p:sp>
    </p:spTree>
    <p:extLst>
      <p:ext uri="{BB962C8B-B14F-4D97-AF65-F5344CB8AC3E}">
        <p14:creationId xmlns:p14="http://schemas.microsoft.com/office/powerpoint/2010/main" val="4190115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CECD9-683B-D1AD-A753-A8F2B5B6F3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C46448-0157-FD16-6585-A870D5A58543}"/>
              </a:ext>
            </a:extLst>
          </p:cNvPr>
          <p:cNvSpPr>
            <a:spLocks noGrp="1"/>
          </p:cNvSpPr>
          <p:nvPr>
            <p:ph type="title"/>
          </p:nvPr>
        </p:nvSpPr>
        <p:spPr>
          <a:xfrm>
            <a:off x="838200" y="365125"/>
            <a:ext cx="10515600" cy="709073"/>
          </a:xfrm>
        </p:spPr>
        <p:txBody>
          <a:bodyPr/>
          <a:lstStyle/>
          <a:p>
            <a:r>
              <a:rPr lang="en-US" b="1" dirty="0"/>
              <a:t>Background Subtraction</a:t>
            </a:r>
            <a:endParaRPr lang="en-CA" dirty="0"/>
          </a:p>
        </p:txBody>
      </p:sp>
      <p:sp>
        <p:nvSpPr>
          <p:cNvPr id="3" name="Footer Placeholder 2">
            <a:extLst>
              <a:ext uri="{FF2B5EF4-FFF2-40B4-BE49-F238E27FC236}">
                <a16:creationId xmlns:a16="http://schemas.microsoft.com/office/drawing/2014/main" id="{8347F461-E2C0-29EB-98A1-057C350A6F68}"/>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BC11A455-0A06-689C-FFC9-ED4F4E33B1B4}"/>
              </a:ext>
            </a:extLst>
          </p:cNvPr>
          <p:cNvSpPr>
            <a:spLocks noGrp="1"/>
          </p:cNvSpPr>
          <p:nvPr>
            <p:ph type="sldNum" sz="quarter" idx="12"/>
          </p:nvPr>
        </p:nvSpPr>
        <p:spPr/>
        <p:txBody>
          <a:bodyPr/>
          <a:lstStyle/>
          <a:p>
            <a:fld id="{B20BAE8A-BB5C-499D-956E-1AE79ABD6EE1}" type="slidenum">
              <a:rPr lang="en-CA" smtClean="0"/>
              <a:t>30</a:t>
            </a:fld>
            <a:endParaRPr lang="en-CA"/>
          </a:p>
        </p:txBody>
      </p:sp>
      <p:pic>
        <p:nvPicPr>
          <p:cNvPr id="6" name="Picture 5">
            <a:extLst>
              <a:ext uri="{FF2B5EF4-FFF2-40B4-BE49-F238E27FC236}">
                <a16:creationId xmlns:a16="http://schemas.microsoft.com/office/drawing/2014/main" id="{A8AB0E64-51BD-9D14-FBFF-7208CD849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74198"/>
            <a:ext cx="9537577" cy="4450869"/>
          </a:xfrm>
          <a:prstGeom prst="rect">
            <a:avLst/>
          </a:prstGeom>
        </p:spPr>
      </p:pic>
      <p:sp>
        <p:nvSpPr>
          <p:cNvPr id="8" name="TextBox 7">
            <a:extLst>
              <a:ext uri="{FF2B5EF4-FFF2-40B4-BE49-F238E27FC236}">
                <a16:creationId xmlns:a16="http://schemas.microsoft.com/office/drawing/2014/main" id="{EDC88442-984B-C680-8025-40A21C979F89}"/>
              </a:ext>
            </a:extLst>
          </p:cNvPr>
          <p:cNvSpPr txBox="1"/>
          <p:nvPr/>
        </p:nvSpPr>
        <p:spPr>
          <a:xfrm>
            <a:off x="3500022" y="5217290"/>
            <a:ext cx="6094520" cy="307777"/>
          </a:xfrm>
          <a:prstGeom prst="rect">
            <a:avLst/>
          </a:prstGeom>
          <a:noFill/>
        </p:spPr>
        <p:txBody>
          <a:bodyPr wrap="square">
            <a:spAutoFit/>
          </a:bodyPr>
          <a:lstStyle/>
          <a:p>
            <a:r>
              <a:rPr lang="en-CA" sz="1400" dirty="0"/>
              <a:t>Moving Object Detections with KNN Background Subtraction.</a:t>
            </a:r>
          </a:p>
        </p:txBody>
      </p:sp>
    </p:spTree>
    <p:extLst>
      <p:ext uri="{BB962C8B-B14F-4D97-AF65-F5344CB8AC3E}">
        <p14:creationId xmlns:p14="http://schemas.microsoft.com/office/powerpoint/2010/main" val="3390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A9AC0-A7E7-1E90-08A5-B9F4B00AD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76CE3-884D-8650-37F9-1F57D31D3F49}"/>
              </a:ext>
            </a:extLst>
          </p:cNvPr>
          <p:cNvSpPr>
            <a:spLocks noGrp="1"/>
          </p:cNvSpPr>
          <p:nvPr>
            <p:ph type="title"/>
          </p:nvPr>
        </p:nvSpPr>
        <p:spPr>
          <a:xfrm>
            <a:off x="838200" y="365125"/>
            <a:ext cx="10515600" cy="709073"/>
          </a:xfrm>
        </p:spPr>
        <p:txBody>
          <a:bodyPr/>
          <a:lstStyle/>
          <a:p>
            <a:r>
              <a:rPr lang="en-US" b="1" dirty="0"/>
              <a:t>Background Subtraction</a:t>
            </a:r>
            <a:endParaRPr lang="en-CA" dirty="0"/>
          </a:p>
        </p:txBody>
      </p:sp>
      <p:sp>
        <p:nvSpPr>
          <p:cNvPr id="3" name="Footer Placeholder 2">
            <a:extLst>
              <a:ext uri="{FF2B5EF4-FFF2-40B4-BE49-F238E27FC236}">
                <a16:creationId xmlns:a16="http://schemas.microsoft.com/office/drawing/2014/main" id="{733837B8-7145-9148-AE95-53739BAD353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CFCE8DC-E9F3-24EB-83C5-42E12C7A9FEE}"/>
              </a:ext>
            </a:extLst>
          </p:cNvPr>
          <p:cNvSpPr>
            <a:spLocks noGrp="1"/>
          </p:cNvSpPr>
          <p:nvPr>
            <p:ph type="sldNum" sz="quarter" idx="12"/>
          </p:nvPr>
        </p:nvSpPr>
        <p:spPr/>
        <p:txBody>
          <a:bodyPr/>
          <a:lstStyle/>
          <a:p>
            <a:fld id="{B20BAE8A-BB5C-499D-956E-1AE79ABD6EE1}" type="slidenum">
              <a:rPr lang="en-CA" smtClean="0"/>
              <a:t>31</a:t>
            </a:fld>
            <a:endParaRPr lang="en-CA"/>
          </a:p>
        </p:txBody>
      </p:sp>
      <p:pic>
        <p:nvPicPr>
          <p:cNvPr id="6" name="Picture 5">
            <a:extLst>
              <a:ext uri="{FF2B5EF4-FFF2-40B4-BE49-F238E27FC236}">
                <a16:creationId xmlns:a16="http://schemas.microsoft.com/office/drawing/2014/main" id="{FF5B668F-3654-F791-4DD0-7F260E8CF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16103"/>
            <a:ext cx="10085267" cy="4706458"/>
          </a:xfrm>
          <a:prstGeom prst="rect">
            <a:avLst/>
          </a:prstGeom>
        </p:spPr>
      </p:pic>
      <p:sp>
        <p:nvSpPr>
          <p:cNvPr id="8" name="TextBox 7">
            <a:extLst>
              <a:ext uri="{FF2B5EF4-FFF2-40B4-BE49-F238E27FC236}">
                <a16:creationId xmlns:a16="http://schemas.microsoft.com/office/drawing/2014/main" id="{E2762865-9E6E-BA90-EB59-B33820EBC737}"/>
              </a:ext>
            </a:extLst>
          </p:cNvPr>
          <p:cNvSpPr txBox="1"/>
          <p:nvPr/>
        </p:nvSpPr>
        <p:spPr>
          <a:xfrm>
            <a:off x="3331345" y="5553229"/>
            <a:ext cx="6094520" cy="307777"/>
          </a:xfrm>
          <a:prstGeom prst="rect">
            <a:avLst/>
          </a:prstGeom>
          <a:noFill/>
        </p:spPr>
        <p:txBody>
          <a:bodyPr wrap="square">
            <a:spAutoFit/>
          </a:bodyPr>
          <a:lstStyle/>
          <a:p>
            <a:r>
              <a:rPr lang="en-CA" sz="1400" dirty="0"/>
              <a:t>Moving Object Detections with MOG2 Background Subtraction</a:t>
            </a:r>
          </a:p>
        </p:txBody>
      </p:sp>
    </p:spTree>
    <p:extLst>
      <p:ext uri="{BB962C8B-B14F-4D97-AF65-F5344CB8AC3E}">
        <p14:creationId xmlns:p14="http://schemas.microsoft.com/office/powerpoint/2010/main" val="3165675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40DC9-DFA1-EC06-646B-93FC32547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68627C-9822-9E6D-83F7-7200DCDF7CFD}"/>
              </a:ext>
            </a:extLst>
          </p:cNvPr>
          <p:cNvSpPr>
            <a:spLocks noGrp="1"/>
          </p:cNvSpPr>
          <p:nvPr>
            <p:ph type="title"/>
          </p:nvPr>
        </p:nvSpPr>
        <p:spPr>
          <a:xfrm>
            <a:off x="838200" y="365125"/>
            <a:ext cx="10515600" cy="709073"/>
          </a:xfrm>
        </p:spPr>
        <p:txBody>
          <a:bodyPr/>
          <a:lstStyle/>
          <a:p>
            <a:r>
              <a:rPr lang="en-US" b="1" dirty="0"/>
              <a:t>Background Subtraction</a:t>
            </a:r>
            <a:endParaRPr lang="en-CA" dirty="0"/>
          </a:p>
        </p:txBody>
      </p:sp>
      <p:sp>
        <p:nvSpPr>
          <p:cNvPr id="3" name="Footer Placeholder 2">
            <a:extLst>
              <a:ext uri="{FF2B5EF4-FFF2-40B4-BE49-F238E27FC236}">
                <a16:creationId xmlns:a16="http://schemas.microsoft.com/office/drawing/2014/main" id="{2A3F104C-2203-E796-81CB-31F62E976448}"/>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72444844-A4EB-C8A5-6FAF-B28F56F7EEE3}"/>
              </a:ext>
            </a:extLst>
          </p:cNvPr>
          <p:cNvSpPr>
            <a:spLocks noGrp="1"/>
          </p:cNvSpPr>
          <p:nvPr>
            <p:ph type="sldNum" sz="quarter" idx="12"/>
          </p:nvPr>
        </p:nvSpPr>
        <p:spPr/>
        <p:txBody>
          <a:bodyPr/>
          <a:lstStyle/>
          <a:p>
            <a:fld id="{B20BAE8A-BB5C-499D-956E-1AE79ABD6EE1}" type="slidenum">
              <a:rPr lang="en-CA" smtClean="0"/>
              <a:t>32</a:t>
            </a:fld>
            <a:endParaRPr lang="en-CA"/>
          </a:p>
        </p:txBody>
      </p:sp>
      <p:sp>
        <p:nvSpPr>
          <p:cNvPr id="6" name="TextBox 5">
            <a:extLst>
              <a:ext uri="{FF2B5EF4-FFF2-40B4-BE49-F238E27FC236}">
                <a16:creationId xmlns:a16="http://schemas.microsoft.com/office/drawing/2014/main" id="{44C95EF8-B40D-D4F9-C2D0-7FEF7B5CA4F2}"/>
              </a:ext>
            </a:extLst>
          </p:cNvPr>
          <p:cNvSpPr txBox="1"/>
          <p:nvPr/>
        </p:nvSpPr>
        <p:spPr>
          <a:xfrm>
            <a:off x="991340" y="1488736"/>
            <a:ext cx="10362460" cy="1200329"/>
          </a:xfrm>
          <a:prstGeom prst="rect">
            <a:avLst/>
          </a:prstGeom>
          <a:noFill/>
        </p:spPr>
        <p:txBody>
          <a:bodyPr wrap="square">
            <a:spAutoFit/>
          </a:bodyPr>
          <a:lstStyle/>
          <a:p>
            <a:pPr marL="285750" indent="-285750">
              <a:buFont typeface="Arial" panose="020B0604020202020204" pitchFamily="34" charset="0"/>
              <a:buChar char="•"/>
            </a:pPr>
            <a:r>
              <a:rPr lang="en-CA" dirty="0"/>
              <a:t>With Background Subtraction, we are able to detect much smaller objects in the video, even smaller than what a deep object detector such as YOLO would be able to detect. </a:t>
            </a:r>
          </a:p>
          <a:p>
            <a:pPr marL="285750" indent="-285750">
              <a:buFont typeface="Arial" panose="020B0604020202020204" pitchFamily="34" charset="0"/>
              <a:buChar char="•"/>
            </a:pPr>
            <a:r>
              <a:rPr lang="en-CA" dirty="0"/>
              <a:t>However, this comes with the consequence that there are many spurious small detections that are false. We can mitigate against this by using an object tracking algorithm like SORT.</a:t>
            </a:r>
          </a:p>
        </p:txBody>
      </p:sp>
    </p:spTree>
    <p:extLst>
      <p:ext uri="{BB962C8B-B14F-4D97-AF65-F5344CB8AC3E}">
        <p14:creationId xmlns:p14="http://schemas.microsoft.com/office/powerpoint/2010/main" val="3025185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04A2-32E5-2CA7-AFDD-8150377D5938}"/>
              </a:ext>
            </a:extLst>
          </p:cNvPr>
          <p:cNvSpPr>
            <a:spLocks noGrp="1"/>
          </p:cNvSpPr>
          <p:nvPr>
            <p:ph type="title"/>
          </p:nvPr>
        </p:nvSpPr>
        <p:spPr>
          <a:xfrm>
            <a:off x="918099" y="2566787"/>
            <a:ext cx="10515600" cy="1325563"/>
          </a:xfrm>
        </p:spPr>
        <p:txBody>
          <a:bodyPr/>
          <a:lstStyle/>
          <a:p>
            <a:pPr algn="ctr"/>
            <a:r>
              <a:rPr lang="en-CA" b="1" dirty="0"/>
              <a:t>Hough transform</a:t>
            </a:r>
          </a:p>
        </p:txBody>
      </p:sp>
      <p:sp>
        <p:nvSpPr>
          <p:cNvPr id="3" name="Footer Placeholder 2">
            <a:extLst>
              <a:ext uri="{FF2B5EF4-FFF2-40B4-BE49-F238E27FC236}">
                <a16:creationId xmlns:a16="http://schemas.microsoft.com/office/drawing/2014/main" id="{90353344-5C3B-066A-AD06-8ECE4376492F}"/>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16222B03-E172-CF1C-DF72-EAB46576E5FE}"/>
              </a:ext>
            </a:extLst>
          </p:cNvPr>
          <p:cNvSpPr>
            <a:spLocks noGrp="1"/>
          </p:cNvSpPr>
          <p:nvPr>
            <p:ph type="sldNum" sz="quarter" idx="12"/>
          </p:nvPr>
        </p:nvSpPr>
        <p:spPr/>
        <p:txBody>
          <a:bodyPr/>
          <a:lstStyle/>
          <a:p>
            <a:fld id="{B20BAE8A-BB5C-499D-956E-1AE79ABD6EE1}" type="slidenum">
              <a:rPr lang="en-CA" smtClean="0"/>
              <a:t>33</a:t>
            </a:fld>
            <a:endParaRPr lang="en-CA"/>
          </a:p>
        </p:txBody>
      </p:sp>
    </p:spTree>
    <p:extLst>
      <p:ext uri="{BB962C8B-B14F-4D97-AF65-F5344CB8AC3E}">
        <p14:creationId xmlns:p14="http://schemas.microsoft.com/office/powerpoint/2010/main" val="3793156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C80C-89AF-1937-FCC4-8F98566AF766}"/>
              </a:ext>
            </a:extLst>
          </p:cNvPr>
          <p:cNvSpPr>
            <a:spLocks noGrp="1"/>
          </p:cNvSpPr>
          <p:nvPr>
            <p:ph type="title"/>
          </p:nvPr>
        </p:nvSpPr>
        <p:spPr>
          <a:xfrm>
            <a:off x="838200" y="249716"/>
            <a:ext cx="10515600" cy="815605"/>
          </a:xfrm>
        </p:spPr>
        <p:txBody>
          <a:bodyPr/>
          <a:lstStyle/>
          <a:p>
            <a:r>
              <a:rPr lang="en-CA" b="1" dirty="0"/>
              <a:t>Hough Transform</a:t>
            </a:r>
          </a:p>
        </p:txBody>
      </p:sp>
      <p:sp>
        <p:nvSpPr>
          <p:cNvPr id="3" name="Footer Placeholder 2">
            <a:extLst>
              <a:ext uri="{FF2B5EF4-FFF2-40B4-BE49-F238E27FC236}">
                <a16:creationId xmlns:a16="http://schemas.microsoft.com/office/drawing/2014/main" id="{050D54F7-D62D-F663-DDFA-6A8B9571D485}"/>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F9A43B42-BB06-5F7B-5C1F-06380A9EAA45}"/>
              </a:ext>
            </a:extLst>
          </p:cNvPr>
          <p:cNvSpPr>
            <a:spLocks noGrp="1"/>
          </p:cNvSpPr>
          <p:nvPr>
            <p:ph type="sldNum" sz="quarter" idx="12"/>
          </p:nvPr>
        </p:nvSpPr>
        <p:spPr/>
        <p:txBody>
          <a:bodyPr/>
          <a:lstStyle/>
          <a:p>
            <a:fld id="{B20BAE8A-BB5C-499D-956E-1AE79ABD6EE1}" type="slidenum">
              <a:rPr lang="en-CA" smtClean="0"/>
              <a:t>34</a:t>
            </a:fld>
            <a:endParaRPr lang="en-CA"/>
          </a:p>
        </p:txBody>
      </p:sp>
      <p:sp>
        <p:nvSpPr>
          <p:cNvPr id="6" name="TextBox 5">
            <a:extLst>
              <a:ext uri="{FF2B5EF4-FFF2-40B4-BE49-F238E27FC236}">
                <a16:creationId xmlns:a16="http://schemas.microsoft.com/office/drawing/2014/main" id="{7060EA97-CFC6-5692-5BF6-317E3630FEB9}"/>
              </a:ext>
            </a:extLst>
          </p:cNvPr>
          <p:cNvSpPr txBox="1"/>
          <p:nvPr/>
        </p:nvSpPr>
        <p:spPr>
          <a:xfrm>
            <a:off x="838199" y="996920"/>
            <a:ext cx="10693893" cy="923330"/>
          </a:xfrm>
          <a:prstGeom prst="rect">
            <a:avLst/>
          </a:prstGeom>
          <a:noFill/>
        </p:spPr>
        <p:txBody>
          <a:bodyPr wrap="square">
            <a:spAutoFit/>
          </a:bodyPr>
          <a:lstStyle/>
          <a:p>
            <a:pPr marL="285750" indent="-285750">
              <a:buFont typeface="Arial" panose="020B0604020202020204" pitchFamily="34" charset="0"/>
              <a:buChar char="•"/>
            </a:pPr>
            <a:r>
              <a:rPr lang="en-US" dirty="0"/>
              <a:t>Hough transform is a feature extraction method used in image analysis.</a:t>
            </a:r>
          </a:p>
          <a:p>
            <a:pPr marL="285750" indent="-285750">
              <a:buFont typeface="Arial" panose="020B0604020202020204" pitchFamily="34" charset="0"/>
              <a:buChar char="•"/>
            </a:pPr>
            <a:r>
              <a:rPr lang="en-US" dirty="0"/>
              <a:t>Hough transform can be used to isolate features of any regular curve like lines, circles, ellipses, etc.</a:t>
            </a:r>
            <a:endParaRPr lang="en-CA" dirty="0"/>
          </a:p>
          <a:p>
            <a:pPr marL="285750" indent="-285750">
              <a:buFont typeface="Arial" panose="020B0604020202020204" pitchFamily="34" charset="0"/>
              <a:buChar char="•"/>
            </a:pPr>
            <a:r>
              <a:rPr lang="en-CA" dirty="0"/>
              <a:t>It is a technique that locates shapes and boundaries in images. </a:t>
            </a:r>
          </a:p>
        </p:txBody>
      </p:sp>
      <p:sp>
        <p:nvSpPr>
          <p:cNvPr id="8" name="TextBox 7">
            <a:extLst>
              <a:ext uri="{FF2B5EF4-FFF2-40B4-BE49-F238E27FC236}">
                <a16:creationId xmlns:a16="http://schemas.microsoft.com/office/drawing/2014/main" id="{2B0563C6-A5F8-BCFB-45FD-3F7795E5F215}"/>
              </a:ext>
            </a:extLst>
          </p:cNvPr>
          <p:cNvSpPr txBox="1"/>
          <p:nvPr/>
        </p:nvSpPr>
        <p:spPr>
          <a:xfrm>
            <a:off x="838198" y="2106974"/>
            <a:ext cx="10515601" cy="1477328"/>
          </a:xfrm>
          <a:prstGeom prst="rect">
            <a:avLst/>
          </a:prstGeom>
          <a:noFill/>
        </p:spPr>
        <p:txBody>
          <a:bodyPr wrap="square">
            <a:spAutoFit/>
          </a:bodyPr>
          <a:lstStyle/>
          <a:p>
            <a:endParaRPr lang="en-CA" dirty="0"/>
          </a:p>
          <a:p>
            <a:pPr marL="285750" indent="-285750">
              <a:buFont typeface="Arial" panose="020B0604020202020204" pitchFamily="34" charset="0"/>
              <a:buChar char="•"/>
            </a:pPr>
            <a:r>
              <a:rPr lang="en-CA" dirty="0"/>
              <a:t>Consider a line in the image space which is an edge detected and has small discontinuities. To find the continuous line in an image we can transform this discontinuous line in image space to Hough space and look for intersection points in Hough space. This intersection point in Hough space will represent the continuous line in image space.</a:t>
            </a:r>
          </a:p>
        </p:txBody>
      </p:sp>
      <p:pic>
        <p:nvPicPr>
          <p:cNvPr id="10" name="Picture 9">
            <a:extLst>
              <a:ext uri="{FF2B5EF4-FFF2-40B4-BE49-F238E27FC236}">
                <a16:creationId xmlns:a16="http://schemas.microsoft.com/office/drawing/2014/main" id="{5BD59527-B5A5-E871-7388-837BA9662096}"/>
              </a:ext>
            </a:extLst>
          </p:cNvPr>
          <p:cNvPicPr>
            <a:picLocks noChangeAspect="1"/>
          </p:cNvPicPr>
          <p:nvPr/>
        </p:nvPicPr>
        <p:blipFill>
          <a:blip r:embed="rId2"/>
          <a:stretch>
            <a:fillRect/>
          </a:stretch>
        </p:blipFill>
        <p:spPr>
          <a:xfrm>
            <a:off x="2852076" y="3837369"/>
            <a:ext cx="2191056" cy="2257740"/>
          </a:xfrm>
          <a:prstGeom prst="rect">
            <a:avLst/>
          </a:prstGeom>
        </p:spPr>
      </p:pic>
      <p:pic>
        <p:nvPicPr>
          <p:cNvPr id="12" name="Picture 11">
            <a:extLst>
              <a:ext uri="{FF2B5EF4-FFF2-40B4-BE49-F238E27FC236}">
                <a16:creationId xmlns:a16="http://schemas.microsoft.com/office/drawing/2014/main" id="{729AB686-119C-BCD3-84E3-AD67A4E50CFE}"/>
              </a:ext>
            </a:extLst>
          </p:cNvPr>
          <p:cNvPicPr>
            <a:picLocks noChangeAspect="1"/>
          </p:cNvPicPr>
          <p:nvPr/>
        </p:nvPicPr>
        <p:blipFill>
          <a:blip r:embed="rId3"/>
          <a:stretch>
            <a:fillRect/>
          </a:stretch>
        </p:blipFill>
        <p:spPr>
          <a:xfrm>
            <a:off x="6528079" y="3837369"/>
            <a:ext cx="2172003" cy="2143424"/>
          </a:xfrm>
          <a:prstGeom prst="rect">
            <a:avLst/>
          </a:prstGeom>
        </p:spPr>
      </p:pic>
    </p:spTree>
    <p:extLst>
      <p:ext uri="{BB962C8B-B14F-4D97-AF65-F5344CB8AC3E}">
        <p14:creationId xmlns:p14="http://schemas.microsoft.com/office/powerpoint/2010/main" val="124830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522D7-D0D8-074E-948F-F850E4C73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76C12-2CCC-1D82-9F11-C26D8356B2D8}"/>
              </a:ext>
            </a:extLst>
          </p:cNvPr>
          <p:cNvSpPr>
            <a:spLocks noGrp="1"/>
          </p:cNvSpPr>
          <p:nvPr>
            <p:ph type="title"/>
          </p:nvPr>
        </p:nvSpPr>
        <p:spPr>
          <a:xfrm>
            <a:off x="838200" y="365125"/>
            <a:ext cx="10515600" cy="611419"/>
          </a:xfrm>
        </p:spPr>
        <p:txBody>
          <a:bodyPr>
            <a:normAutofit fontScale="90000"/>
          </a:bodyPr>
          <a:lstStyle/>
          <a:p>
            <a:r>
              <a:rPr lang="en-CA" b="1" dirty="0"/>
              <a:t>Hough Transform | </a:t>
            </a:r>
            <a:r>
              <a:rPr lang="en-CA" dirty="0"/>
              <a:t>Boundary detection </a:t>
            </a:r>
          </a:p>
        </p:txBody>
      </p:sp>
      <p:sp>
        <p:nvSpPr>
          <p:cNvPr id="3" name="Footer Placeholder 2">
            <a:extLst>
              <a:ext uri="{FF2B5EF4-FFF2-40B4-BE49-F238E27FC236}">
                <a16:creationId xmlns:a16="http://schemas.microsoft.com/office/drawing/2014/main" id="{83DFA0BC-D5F7-22D1-33A2-A229C6F9CDB6}"/>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CFCF8D68-AC1C-331A-AC45-BD5E7DA8CA67}"/>
              </a:ext>
            </a:extLst>
          </p:cNvPr>
          <p:cNvSpPr>
            <a:spLocks noGrp="1"/>
          </p:cNvSpPr>
          <p:nvPr>
            <p:ph type="sldNum" sz="quarter" idx="12"/>
          </p:nvPr>
        </p:nvSpPr>
        <p:spPr/>
        <p:txBody>
          <a:bodyPr/>
          <a:lstStyle/>
          <a:p>
            <a:fld id="{B20BAE8A-BB5C-499D-956E-1AE79ABD6EE1}" type="slidenum">
              <a:rPr lang="en-CA" smtClean="0"/>
              <a:t>35</a:t>
            </a:fld>
            <a:endParaRPr lang="en-CA"/>
          </a:p>
        </p:txBody>
      </p:sp>
      <p:sp>
        <p:nvSpPr>
          <p:cNvPr id="6" name="TextBox 5">
            <a:extLst>
              <a:ext uri="{FF2B5EF4-FFF2-40B4-BE49-F238E27FC236}">
                <a16:creationId xmlns:a16="http://schemas.microsoft.com/office/drawing/2014/main" id="{ECBC1BA1-F516-EA4D-581F-0CA630C1F2EE}"/>
              </a:ext>
            </a:extLst>
          </p:cNvPr>
          <p:cNvSpPr txBox="1"/>
          <p:nvPr/>
        </p:nvSpPr>
        <p:spPr>
          <a:xfrm>
            <a:off x="838199" y="1122998"/>
            <a:ext cx="10374297" cy="646331"/>
          </a:xfrm>
          <a:prstGeom prst="rect">
            <a:avLst/>
          </a:prstGeom>
          <a:noFill/>
        </p:spPr>
        <p:txBody>
          <a:bodyPr wrap="square">
            <a:spAutoFit/>
          </a:bodyPr>
          <a:lstStyle/>
          <a:p>
            <a:pPr marL="285750" indent="-285750">
              <a:buFont typeface="Arial" panose="020B0604020202020204" pitchFamily="34" charset="0"/>
              <a:buChar char="•"/>
            </a:pPr>
            <a:r>
              <a:rPr lang="en-CA" dirty="0"/>
              <a:t>One of the problems with boundary detection is knowing which edges in an image actually correspond to the boundary that we're looking for. </a:t>
            </a:r>
            <a:r>
              <a:rPr lang="en-US" dirty="0"/>
              <a:t>If we knew that, that would be half the problem solved.</a:t>
            </a:r>
            <a:endParaRPr lang="en-CA" dirty="0"/>
          </a:p>
        </p:txBody>
      </p:sp>
      <p:sp>
        <p:nvSpPr>
          <p:cNvPr id="8" name="TextBox 7">
            <a:extLst>
              <a:ext uri="{FF2B5EF4-FFF2-40B4-BE49-F238E27FC236}">
                <a16:creationId xmlns:a16="http://schemas.microsoft.com/office/drawing/2014/main" id="{28BDD723-A064-5B29-1030-03BC045CA25C}"/>
              </a:ext>
            </a:extLst>
          </p:cNvPr>
          <p:cNvSpPr txBox="1"/>
          <p:nvPr/>
        </p:nvSpPr>
        <p:spPr>
          <a:xfrm>
            <a:off x="838198" y="1915783"/>
            <a:ext cx="10515599" cy="646331"/>
          </a:xfrm>
          <a:prstGeom prst="rect">
            <a:avLst/>
          </a:prstGeom>
          <a:noFill/>
        </p:spPr>
        <p:txBody>
          <a:bodyPr wrap="square">
            <a:spAutoFit/>
          </a:bodyPr>
          <a:lstStyle/>
          <a:p>
            <a:pPr marL="285750" indent="-285750">
              <a:buFont typeface="Arial" panose="020B0604020202020204" pitchFamily="34" charset="0"/>
              <a:buChar char="•"/>
            </a:pPr>
            <a:r>
              <a:rPr lang="en-CA" dirty="0"/>
              <a:t>Hough transform gives us a very elegant very powerful way of solving this problem when the boundary can be described using a small number of parameters.</a:t>
            </a:r>
          </a:p>
        </p:txBody>
      </p:sp>
      <p:sp>
        <p:nvSpPr>
          <p:cNvPr id="10" name="TextBox 9">
            <a:extLst>
              <a:ext uri="{FF2B5EF4-FFF2-40B4-BE49-F238E27FC236}">
                <a16:creationId xmlns:a16="http://schemas.microsoft.com/office/drawing/2014/main" id="{ADC8D7E9-B25D-112C-93F5-B0ADC90AE175}"/>
              </a:ext>
            </a:extLst>
          </p:cNvPr>
          <p:cNvSpPr txBox="1"/>
          <p:nvPr/>
        </p:nvSpPr>
        <p:spPr>
          <a:xfrm>
            <a:off x="838198" y="2783038"/>
            <a:ext cx="10596241" cy="923330"/>
          </a:xfrm>
          <a:prstGeom prst="rect">
            <a:avLst/>
          </a:prstGeom>
          <a:noFill/>
        </p:spPr>
        <p:txBody>
          <a:bodyPr wrap="square">
            <a:spAutoFit/>
          </a:bodyPr>
          <a:lstStyle/>
          <a:p>
            <a:pPr marL="285750" indent="-285750">
              <a:buFont typeface="Arial" panose="020B0604020202020204" pitchFamily="34" charset="0"/>
              <a:buChar char="•"/>
            </a:pPr>
            <a:r>
              <a:rPr lang="en-CA" dirty="0"/>
              <a:t>But first let's talk about the problem itself. So here we have an image and its edge map. And let's say we want to find the two wheels of this bicycle, which can be described as circles. And we can indeed see the circles in the edge map, but we have lots of other stuff here.</a:t>
            </a:r>
          </a:p>
        </p:txBody>
      </p:sp>
      <p:pic>
        <p:nvPicPr>
          <p:cNvPr id="12" name="Picture 11">
            <a:extLst>
              <a:ext uri="{FF2B5EF4-FFF2-40B4-BE49-F238E27FC236}">
                <a16:creationId xmlns:a16="http://schemas.microsoft.com/office/drawing/2014/main" id="{163C8ED0-F6FD-7D77-3584-EAA049B86DFA}"/>
              </a:ext>
            </a:extLst>
          </p:cNvPr>
          <p:cNvPicPr>
            <a:picLocks noChangeAspect="1"/>
          </p:cNvPicPr>
          <p:nvPr/>
        </p:nvPicPr>
        <p:blipFill>
          <a:blip r:embed="rId2"/>
          <a:stretch>
            <a:fillRect/>
          </a:stretch>
        </p:blipFill>
        <p:spPr>
          <a:xfrm>
            <a:off x="2104465" y="3729584"/>
            <a:ext cx="7983064" cy="2724530"/>
          </a:xfrm>
          <a:prstGeom prst="rect">
            <a:avLst/>
          </a:prstGeom>
        </p:spPr>
      </p:pic>
    </p:spTree>
    <p:extLst>
      <p:ext uri="{BB962C8B-B14F-4D97-AF65-F5344CB8AC3E}">
        <p14:creationId xmlns:p14="http://schemas.microsoft.com/office/powerpoint/2010/main" val="388123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B298A-2C15-A77D-316A-4B7B43043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E022C-6667-516E-D39E-0C5A35263E46}"/>
              </a:ext>
            </a:extLst>
          </p:cNvPr>
          <p:cNvSpPr>
            <a:spLocks noGrp="1"/>
          </p:cNvSpPr>
          <p:nvPr>
            <p:ph type="title"/>
          </p:nvPr>
        </p:nvSpPr>
        <p:spPr>
          <a:xfrm>
            <a:off x="838200" y="365125"/>
            <a:ext cx="10515600" cy="611419"/>
          </a:xfrm>
        </p:spPr>
        <p:txBody>
          <a:bodyPr>
            <a:normAutofit fontScale="90000"/>
          </a:bodyPr>
          <a:lstStyle/>
          <a:p>
            <a:r>
              <a:rPr lang="en-CA" b="1" dirty="0"/>
              <a:t>Hough Transform</a:t>
            </a:r>
            <a:endParaRPr lang="en-CA" dirty="0"/>
          </a:p>
        </p:txBody>
      </p:sp>
      <p:sp>
        <p:nvSpPr>
          <p:cNvPr id="3" name="Footer Placeholder 2">
            <a:extLst>
              <a:ext uri="{FF2B5EF4-FFF2-40B4-BE49-F238E27FC236}">
                <a16:creationId xmlns:a16="http://schemas.microsoft.com/office/drawing/2014/main" id="{F4A8C11A-5C45-DAD3-1997-ABEDC2ABB0B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5F3D9D79-2B8B-1467-B348-F1D316AF6528}"/>
              </a:ext>
            </a:extLst>
          </p:cNvPr>
          <p:cNvSpPr>
            <a:spLocks noGrp="1"/>
          </p:cNvSpPr>
          <p:nvPr>
            <p:ph type="sldNum" sz="quarter" idx="12"/>
          </p:nvPr>
        </p:nvSpPr>
        <p:spPr/>
        <p:txBody>
          <a:bodyPr/>
          <a:lstStyle/>
          <a:p>
            <a:fld id="{B20BAE8A-BB5C-499D-956E-1AE79ABD6EE1}" type="slidenum">
              <a:rPr lang="en-CA" smtClean="0"/>
              <a:t>36</a:t>
            </a:fld>
            <a:endParaRPr lang="en-CA"/>
          </a:p>
        </p:txBody>
      </p:sp>
      <p:pic>
        <p:nvPicPr>
          <p:cNvPr id="6" name="Picture 5">
            <a:extLst>
              <a:ext uri="{FF2B5EF4-FFF2-40B4-BE49-F238E27FC236}">
                <a16:creationId xmlns:a16="http://schemas.microsoft.com/office/drawing/2014/main" id="{D38EC6CD-17DC-7E9A-69EB-B4E6EEDDCC6A}"/>
              </a:ext>
            </a:extLst>
          </p:cNvPr>
          <p:cNvPicPr>
            <a:picLocks noChangeAspect="1"/>
          </p:cNvPicPr>
          <p:nvPr/>
        </p:nvPicPr>
        <p:blipFill>
          <a:blip r:embed="rId2"/>
          <a:stretch>
            <a:fillRect/>
          </a:stretch>
        </p:blipFill>
        <p:spPr>
          <a:xfrm>
            <a:off x="838200" y="3224184"/>
            <a:ext cx="5220429" cy="409632"/>
          </a:xfrm>
          <a:prstGeom prst="rect">
            <a:avLst/>
          </a:prstGeom>
        </p:spPr>
      </p:pic>
      <p:pic>
        <p:nvPicPr>
          <p:cNvPr id="7" name="Picture 6">
            <a:extLst>
              <a:ext uri="{FF2B5EF4-FFF2-40B4-BE49-F238E27FC236}">
                <a16:creationId xmlns:a16="http://schemas.microsoft.com/office/drawing/2014/main" id="{56A4ED3D-5BA0-4237-6809-3B91FC556482}"/>
              </a:ext>
            </a:extLst>
          </p:cNvPr>
          <p:cNvPicPr>
            <a:picLocks noChangeAspect="1"/>
          </p:cNvPicPr>
          <p:nvPr/>
        </p:nvPicPr>
        <p:blipFill>
          <a:blip r:embed="rId3"/>
          <a:stretch>
            <a:fillRect/>
          </a:stretch>
        </p:blipFill>
        <p:spPr>
          <a:xfrm>
            <a:off x="2787587" y="976544"/>
            <a:ext cx="5506651" cy="1879358"/>
          </a:xfrm>
          <a:prstGeom prst="rect">
            <a:avLst/>
          </a:prstGeom>
        </p:spPr>
      </p:pic>
      <p:sp>
        <p:nvSpPr>
          <p:cNvPr id="9" name="TextBox 8">
            <a:extLst>
              <a:ext uri="{FF2B5EF4-FFF2-40B4-BE49-F238E27FC236}">
                <a16:creationId xmlns:a16="http://schemas.microsoft.com/office/drawing/2014/main" id="{73A995B1-B449-994E-3961-76A647B29D99}"/>
              </a:ext>
            </a:extLst>
          </p:cNvPr>
          <p:cNvSpPr txBox="1"/>
          <p:nvPr/>
        </p:nvSpPr>
        <p:spPr>
          <a:xfrm>
            <a:off x="6133373" y="3224184"/>
            <a:ext cx="6094520" cy="584775"/>
          </a:xfrm>
          <a:prstGeom prst="rect">
            <a:avLst/>
          </a:prstGeom>
          <a:noFill/>
        </p:spPr>
        <p:txBody>
          <a:bodyPr wrap="square">
            <a:spAutoFit/>
          </a:bodyPr>
          <a:lstStyle/>
          <a:p>
            <a:r>
              <a:rPr lang="en-CA" sz="1600" dirty="0"/>
              <a:t>Which points do we actually fit the circles to? Very</a:t>
            </a:r>
          </a:p>
          <a:p>
            <a:r>
              <a:rPr lang="en-CA" sz="1600" dirty="0"/>
              <a:t>hard problem.</a:t>
            </a:r>
          </a:p>
        </p:txBody>
      </p:sp>
      <p:pic>
        <p:nvPicPr>
          <p:cNvPr id="11" name="Picture 10">
            <a:extLst>
              <a:ext uri="{FF2B5EF4-FFF2-40B4-BE49-F238E27FC236}">
                <a16:creationId xmlns:a16="http://schemas.microsoft.com/office/drawing/2014/main" id="{7C41ADF8-7D9C-00C0-9450-DBD98022BCB1}"/>
              </a:ext>
            </a:extLst>
          </p:cNvPr>
          <p:cNvPicPr>
            <a:picLocks noChangeAspect="1"/>
          </p:cNvPicPr>
          <p:nvPr/>
        </p:nvPicPr>
        <p:blipFill>
          <a:blip r:embed="rId4"/>
          <a:stretch>
            <a:fillRect/>
          </a:stretch>
        </p:blipFill>
        <p:spPr>
          <a:xfrm>
            <a:off x="838200" y="4177241"/>
            <a:ext cx="6563641" cy="352474"/>
          </a:xfrm>
          <a:prstGeom prst="rect">
            <a:avLst/>
          </a:prstGeom>
        </p:spPr>
      </p:pic>
      <p:sp>
        <p:nvSpPr>
          <p:cNvPr id="13" name="TextBox 12">
            <a:extLst>
              <a:ext uri="{FF2B5EF4-FFF2-40B4-BE49-F238E27FC236}">
                <a16:creationId xmlns:a16="http://schemas.microsoft.com/office/drawing/2014/main" id="{0E2D07DE-CFFB-3984-4E59-1A9DAC81157D}"/>
              </a:ext>
            </a:extLst>
          </p:cNvPr>
          <p:cNvSpPr txBox="1"/>
          <p:nvPr/>
        </p:nvSpPr>
        <p:spPr>
          <a:xfrm>
            <a:off x="7401841" y="4020817"/>
            <a:ext cx="4707301" cy="1323439"/>
          </a:xfrm>
          <a:prstGeom prst="rect">
            <a:avLst/>
          </a:prstGeom>
          <a:noFill/>
        </p:spPr>
        <p:txBody>
          <a:bodyPr wrap="square">
            <a:spAutoFit/>
          </a:bodyPr>
          <a:lstStyle/>
          <a:p>
            <a:r>
              <a:rPr lang="en-CA" sz="1600" dirty="0"/>
              <a:t>In this image, we can see that some parts of the wheel are actually incomplete in the edge map and in fact, the problem could be much worse if the wheels were being obstructed or occluded</a:t>
            </a:r>
          </a:p>
          <a:p>
            <a:r>
              <a:rPr lang="en-CA" sz="1600" dirty="0"/>
              <a:t>by other objects.</a:t>
            </a:r>
          </a:p>
        </p:txBody>
      </p:sp>
      <p:pic>
        <p:nvPicPr>
          <p:cNvPr id="15" name="Picture 14">
            <a:extLst>
              <a:ext uri="{FF2B5EF4-FFF2-40B4-BE49-F238E27FC236}">
                <a16:creationId xmlns:a16="http://schemas.microsoft.com/office/drawing/2014/main" id="{82DB689C-EC03-C863-5B6E-79E045784FA4}"/>
              </a:ext>
            </a:extLst>
          </p:cNvPr>
          <p:cNvPicPr>
            <a:picLocks noChangeAspect="1"/>
          </p:cNvPicPr>
          <p:nvPr/>
        </p:nvPicPr>
        <p:blipFill>
          <a:blip r:embed="rId5"/>
          <a:stretch>
            <a:fillRect/>
          </a:stretch>
        </p:blipFill>
        <p:spPr>
          <a:xfrm>
            <a:off x="838200" y="5411750"/>
            <a:ext cx="857370" cy="323895"/>
          </a:xfrm>
          <a:prstGeom prst="rect">
            <a:avLst/>
          </a:prstGeom>
        </p:spPr>
      </p:pic>
      <p:sp>
        <p:nvSpPr>
          <p:cNvPr id="17" name="TextBox 16">
            <a:extLst>
              <a:ext uri="{FF2B5EF4-FFF2-40B4-BE49-F238E27FC236}">
                <a16:creationId xmlns:a16="http://schemas.microsoft.com/office/drawing/2014/main" id="{0AB8FB67-E6D6-A35C-F90A-0286F215F9ED}"/>
              </a:ext>
            </a:extLst>
          </p:cNvPr>
          <p:cNvSpPr txBox="1"/>
          <p:nvPr/>
        </p:nvSpPr>
        <p:spPr>
          <a:xfrm>
            <a:off x="2248270" y="5130298"/>
            <a:ext cx="4436615" cy="1323439"/>
          </a:xfrm>
          <a:prstGeom prst="rect">
            <a:avLst/>
          </a:prstGeom>
          <a:noFill/>
        </p:spPr>
        <p:txBody>
          <a:bodyPr wrap="square">
            <a:spAutoFit/>
          </a:bodyPr>
          <a:lstStyle/>
          <a:p>
            <a:r>
              <a:rPr lang="en-CA" sz="1600" dirty="0"/>
              <a:t>We have lots of edges close to the wheels</a:t>
            </a:r>
          </a:p>
          <a:p>
            <a:r>
              <a:rPr lang="en-CA" sz="1600" dirty="0"/>
              <a:t>and maybe even a little bit far away</a:t>
            </a:r>
          </a:p>
          <a:p>
            <a:r>
              <a:rPr lang="en-CA" sz="1600" dirty="0"/>
              <a:t>which don't actually correspond to real edges,</a:t>
            </a:r>
          </a:p>
          <a:p>
            <a:r>
              <a:rPr lang="en-CA" sz="1600" dirty="0"/>
              <a:t>but we have to deal with them given that they</a:t>
            </a:r>
          </a:p>
          <a:p>
            <a:r>
              <a:rPr lang="en-CA" sz="1600" dirty="0"/>
              <a:t>appear in the edge map</a:t>
            </a:r>
          </a:p>
        </p:txBody>
      </p:sp>
      <p:sp>
        <p:nvSpPr>
          <p:cNvPr id="18" name="TextBox 17">
            <a:extLst>
              <a:ext uri="{FF2B5EF4-FFF2-40B4-BE49-F238E27FC236}">
                <a16:creationId xmlns:a16="http://schemas.microsoft.com/office/drawing/2014/main" id="{5995519A-9C9F-6843-DA53-E41D821026A3}"/>
              </a:ext>
            </a:extLst>
          </p:cNvPr>
          <p:cNvSpPr txBox="1"/>
          <p:nvPr/>
        </p:nvSpPr>
        <p:spPr>
          <a:xfrm>
            <a:off x="6684885" y="5292546"/>
            <a:ext cx="4944863" cy="923330"/>
          </a:xfrm>
          <a:prstGeom prst="rect">
            <a:avLst/>
          </a:prstGeom>
          <a:noFill/>
        </p:spPr>
        <p:txBody>
          <a:bodyPr wrap="square">
            <a:spAutoFit/>
          </a:bodyPr>
          <a:lstStyle/>
          <a:p>
            <a:r>
              <a:rPr lang="en-CA" b="1" dirty="0">
                <a:solidFill>
                  <a:srgbClr val="00B050"/>
                </a:solidFill>
              </a:rPr>
              <a:t>So the Hough transform, which was invented in the early 1960s gives you a very powerful way to deal with these three problems in one shot.</a:t>
            </a:r>
          </a:p>
        </p:txBody>
      </p:sp>
    </p:spTree>
    <p:extLst>
      <p:ext uri="{BB962C8B-B14F-4D97-AF65-F5344CB8AC3E}">
        <p14:creationId xmlns:p14="http://schemas.microsoft.com/office/powerpoint/2010/main" val="149447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D90F-BD44-DB1C-67AD-0FFD68873DB0}"/>
              </a:ext>
            </a:extLst>
          </p:cNvPr>
          <p:cNvSpPr>
            <a:spLocks noGrp="1"/>
          </p:cNvSpPr>
          <p:nvPr>
            <p:ph type="title"/>
          </p:nvPr>
        </p:nvSpPr>
        <p:spPr>
          <a:xfrm>
            <a:off x="838200" y="214204"/>
            <a:ext cx="10515600" cy="709073"/>
          </a:xfrm>
        </p:spPr>
        <p:txBody>
          <a:bodyPr/>
          <a:lstStyle/>
          <a:p>
            <a:r>
              <a:rPr lang="en-CA" b="1" dirty="0"/>
              <a:t>Hough Transform</a:t>
            </a:r>
            <a:endParaRPr lang="en-CA" dirty="0"/>
          </a:p>
        </p:txBody>
      </p:sp>
      <p:sp>
        <p:nvSpPr>
          <p:cNvPr id="3" name="Footer Placeholder 2">
            <a:extLst>
              <a:ext uri="{FF2B5EF4-FFF2-40B4-BE49-F238E27FC236}">
                <a16:creationId xmlns:a16="http://schemas.microsoft.com/office/drawing/2014/main" id="{532FFA2D-CB4F-0768-BB47-4BC8B0F60B21}"/>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7EB205B7-A342-92E3-29DB-5F504EA41D61}"/>
              </a:ext>
            </a:extLst>
          </p:cNvPr>
          <p:cNvSpPr>
            <a:spLocks noGrp="1"/>
          </p:cNvSpPr>
          <p:nvPr>
            <p:ph type="sldNum" sz="quarter" idx="12"/>
          </p:nvPr>
        </p:nvSpPr>
        <p:spPr/>
        <p:txBody>
          <a:bodyPr/>
          <a:lstStyle/>
          <a:p>
            <a:fld id="{B20BAE8A-BB5C-499D-956E-1AE79ABD6EE1}" type="slidenum">
              <a:rPr lang="en-CA" smtClean="0"/>
              <a:t>37</a:t>
            </a:fld>
            <a:endParaRPr lang="en-CA"/>
          </a:p>
        </p:txBody>
      </p:sp>
      <p:pic>
        <p:nvPicPr>
          <p:cNvPr id="6" name="Picture 5">
            <a:extLst>
              <a:ext uri="{FF2B5EF4-FFF2-40B4-BE49-F238E27FC236}">
                <a16:creationId xmlns:a16="http://schemas.microsoft.com/office/drawing/2014/main" id="{E274F1D5-E563-063D-AA07-F103EBBA4040}"/>
              </a:ext>
            </a:extLst>
          </p:cNvPr>
          <p:cNvPicPr>
            <a:picLocks noChangeAspect="1"/>
          </p:cNvPicPr>
          <p:nvPr/>
        </p:nvPicPr>
        <p:blipFill>
          <a:blip r:embed="rId2"/>
          <a:stretch>
            <a:fillRect/>
          </a:stretch>
        </p:blipFill>
        <p:spPr>
          <a:xfrm>
            <a:off x="689371" y="1248704"/>
            <a:ext cx="1829055" cy="2391109"/>
          </a:xfrm>
          <a:prstGeom prst="rect">
            <a:avLst/>
          </a:prstGeom>
        </p:spPr>
      </p:pic>
      <p:cxnSp>
        <p:nvCxnSpPr>
          <p:cNvPr id="8" name="Straight Arrow Connector 7">
            <a:extLst>
              <a:ext uri="{FF2B5EF4-FFF2-40B4-BE49-F238E27FC236}">
                <a16:creationId xmlns:a16="http://schemas.microsoft.com/office/drawing/2014/main" id="{334287E5-98FB-433F-EE99-73603C5FFEE3}"/>
              </a:ext>
            </a:extLst>
          </p:cNvPr>
          <p:cNvCxnSpPr>
            <a:cxnSpLocks/>
            <a:stCxn id="6" idx="3"/>
          </p:cNvCxnSpPr>
          <p:nvPr/>
        </p:nvCxnSpPr>
        <p:spPr>
          <a:xfrm>
            <a:off x="2518426" y="2444259"/>
            <a:ext cx="2763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DBFCB7-3222-F7F3-113A-2D166516E48B}"/>
              </a:ext>
            </a:extLst>
          </p:cNvPr>
          <p:cNvSpPr txBox="1"/>
          <p:nvPr/>
        </p:nvSpPr>
        <p:spPr>
          <a:xfrm>
            <a:off x="2518426" y="2074926"/>
            <a:ext cx="3939466" cy="369332"/>
          </a:xfrm>
          <a:prstGeom prst="rect">
            <a:avLst/>
          </a:prstGeom>
          <a:noFill/>
        </p:spPr>
        <p:txBody>
          <a:bodyPr wrap="square">
            <a:spAutoFit/>
          </a:bodyPr>
          <a:lstStyle/>
          <a:p>
            <a:r>
              <a:rPr lang="en-CA" dirty="0"/>
              <a:t>Performing Edge detection</a:t>
            </a:r>
          </a:p>
        </p:txBody>
      </p:sp>
      <p:pic>
        <p:nvPicPr>
          <p:cNvPr id="13" name="Picture 12">
            <a:extLst>
              <a:ext uri="{FF2B5EF4-FFF2-40B4-BE49-F238E27FC236}">
                <a16:creationId xmlns:a16="http://schemas.microsoft.com/office/drawing/2014/main" id="{99B86D90-CF92-23FB-EAE2-828B46EC28CD}"/>
              </a:ext>
            </a:extLst>
          </p:cNvPr>
          <p:cNvPicPr>
            <a:picLocks noChangeAspect="1"/>
          </p:cNvPicPr>
          <p:nvPr/>
        </p:nvPicPr>
        <p:blipFill>
          <a:blip r:embed="rId3"/>
          <a:stretch>
            <a:fillRect/>
          </a:stretch>
        </p:blipFill>
        <p:spPr>
          <a:xfrm>
            <a:off x="5436978" y="1312336"/>
            <a:ext cx="1886213" cy="2457793"/>
          </a:xfrm>
          <a:prstGeom prst="rect">
            <a:avLst/>
          </a:prstGeom>
        </p:spPr>
      </p:pic>
      <p:cxnSp>
        <p:nvCxnSpPr>
          <p:cNvPr id="15" name="Straight Arrow Connector 14">
            <a:extLst>
              <a:ext uri="{FF2B5EF4-FFF2-40B4-BE49-F238E27FC236}">
                <a16:creationId xmlns:a16="http://schemas.microsoft.com/office/drawing/2014/main" id="{47365501-5820-5AF7-ECF6-1707321EE143}"/>
              </a:ext>
            </a:extLst>
          </p:cNvPr>
          <p:cNvCxnSpPr>
            <a:cxnSpLocks/>
          </p:cNvCxnSpPr>
          <p:nvPr/>
        </p:nvCxnSpPr>
        <p:spPr>
          <a:xfrm>
            <a:off x="7395099" y="2343705"/>
            <a:ext cx="2024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B12D4D-EB5C-E613-6C17-9A01C925DFD0}"/>
              </a:ext>
            </a:extLst>
          </p:cNvPr>
          <p:cNvSpPr txBox="1"/>
          <p:nvPr/>
        </p:nvSpPr>
        <p:spPr>
          <a:xfrm>
            <a:off x="7323191" y="1420375"/>
            <a:ext cx="2763788" cy="923330"/>
          </a:xfrm>
          <a:prstGeom prst="rect">
            <a:avLst/>
          </a:prstGeom>
          <a:noFill/>
        </p:spPr>
        <p:txBody>
          <a:bodyPr wrap="square">
            <a:spAutoFit/>
          </a:bodyPr>
          <a:lstStyle/>
          <a:p>
            <a:endParaRPr lang="en-CA" dirty="0"/>
          </a:p>
          <a:p>
            <a:r>
              <a:rPr lang="en-CA" dirty="0"/>
              <a:t>Find lines using Hough transform</a:t>
            </a:r>
          </a:p>
        </p:txBody>
      </p:sp>
      <p:pic>
        <p:nvPicPr>
          <p:cNvPr id="20" name="Picture 19">
            <a:extLst>
              <a:ext uri="{FF2B5EF4-FFF2-40B4-BE49-F238E27FC236}">
                <a16:creationId xmlns:a16="http://schemas.microsoft.com/office/drawing/2014/main" id="{7F7C2287-B6FB-F588-A944-1D0997CAB867}"/>
              </a:ext>
            </a:extLst>
          </p:cNvPr>
          <p:cNvPicPr>
            <a:picLocks noChangeAspect="1"/>
          </p:cNvPicPr>
          <p:nvPr/>
        </p:nvPicPr>
        <p:blipFill>
          <a:blip r:embed="rId4"/>
          <a:stretch>
            <a:fillRect/>
          </a:stretch>
        </p:blipFill>
        <p:spPr>
          <a:xfrm>
            <a:off x="9587837" y="1312336"/>
            <a:ext cx="1914792" cy="2534004"/>
          </a:xfrm>
          <a:prstGeom prst="rect">
            <a:avLst/>
          </a:prstGeom>
        </p:spPr>
      </p:pic>
      <p:sp>
        <p:nvSpPr>
          <p:cNvPr id="22" name="TextBox 21">
            <a:extLst>
              <a:ext uri="{FF2B5EF4-FFF2-40B4-BE49-F238E27FC236}">
                <a16:creationId xmlns:a16="http://schemas.microsoft.com/office/drawing/2014/main" id="{861FDEE4-3187-D830-CC03-27E5A7BEBF88}"/>
              </a:ext>
            </a:extLst>
          </p:cNvPr>
          <p:cNvSpPr txBox="1"/>
          <p:nvPr/>
        </p:nvSpPr>
        <p:spPr>
          <a:xfrm>
            <a:off x="7477955" y="2412227"/>
            <a:ext cx="2192738" cy="369332"/>
          </a:xfrm>
          <a:prstGeom prst="rect">
            <a:avLst/>
          </a:prstGeom>
          <a:noFill/>
        </p:spPr>
        <p:txBody>
          <a:bodyPr wrap="square">
            <a:spAutoFit/>
          </a:bodyPr>
          <a:lstStyle/>
          <a:p>
            <a:r>
              <a:rPr lang="en-CA" i="1" dirty="0"/>
              <a:t>cv2.HoughLinesP()</a:t>
            </a:r>
          </a:p>
        </p:txBody>
      </p:sp>
    </p:spTree>
    <p:extLst>
      <p:ext uri="{BB962C8B-B14F-4D97-AF65-F5344CB8AC3E}">
        <p14:creationId xmlns:p14="http://schemas.microsoft.com/office/powerpoint/2010/main" val="275498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E8887-82A7-2DBA-DE53-3B5F1AF23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DAE10B-0670-11C5-2829-3C9F94F9ED8B}"/>
              </a:ext>
            </a:extLst>
          </p:cNvPr>
          <p:cNvSpPr>
            <a:spLocks noGrp="1"/>
          </p:cNvSpPr>
          <p:nvPr>
            <p:ph type="title"/>
          </p:nvPr>
        </p:nvSpPr>
        <p:spPr>
          <a:xfrm>
            <a:off x="838200" y="365125"/>
            <a:ext cx="10515600" cy="611419"/>
          </a:xfrm>
        </p:spPr>
        <p:txBody>
          <a:bodyPr>
            <a:normAutofit fontScale="90000"/>
          </a:bodyPr>
          <a:lstStyle/>
          <a:p>
            <a:r>
              <a:rPr lang="en-CA" b="1" dirty="0"/>
              <a:t>Hough Transform | Line Detection</a:t>
            </a:r>
            <a:endParaRPr lang="en-CA" dirty="0"/>
          </a:p>
        </p:txBody>
      </p:sp>
      <p:sp>
        <p:nvSpPr>
          <p:cNvPr id="3" name="Footer Placeholder 2">
            <a:extLst>
              <a:ext uri="{FF2B5EF4-FFF2-40B4-BE49-F238E27FC236}">
                <a16:creationId xmlns:a16="http://schemas.microsoft.com/office/drawing/2014/main" id="{6A147280-94D9-33F1-06E4-3A440BF087F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0B24B407-7B74-E5E5-DD19-6EB040D2E1F9}"/>
              </a:ext>
            </a:extLst>
          </p:cNvPr>
          <p:cNvSpPr>
            <a:spLocks noGrp="1"/>
          </p:cNvSpPr>
          <p:nvPr>
            <p:ph type="sldNum" sz="quarter" idx="12"/>
          </p:nvPr>
        </p:nvSpPr>
        <p:spPr/>
        <p:txBody>
          <a:bodyPr/>
          <a:lstStyle/>
          <a:p>
            <a:fld id="{B20BAE8A-BB5C-499D-956E-1AE79ABD6EE1}" type="slidenum">
              <a:rPr lang="en-CA" smtClean="0"/>
              <a:t>38</a:t>
            </a:fld>
            <a:endParaRPr lang="en-CA"/>
          </a:p>
        </p:txBody>
      </p:sp>
      <p:pic>
        <p:nvPicPr>
          <p:cNvPr id="8" name="Picture 7">
            <a:extLst>
              <a:ext uri="{FF2B5EF4-FFF2-40B4-BE49-F238E27FC236}">
                <a16:creationId xmlns:a16="http://schemas.microsoft.com/office/drawing/2014/main" id="{A9136310-B92A-2F5C-4086-B4F350C43E2B}"/>
              </a:ext>
            </a:extLst>
          </p:cNvPr>
          <p:cNvPicPr>
            <a:picLocks noChangeAspect="1"/>
          </p:cNvPicPr>
          <p:nvPr/>
        </p:nvPicPr>
        <p:blipFill>
          <a:blip r:embed="rId2"/>
          <a:stretch>
            <a:fillRect/>
          </a:stretch>
        </p:blipFill>
        <p:spPr>
          <a:xfrm>
            <a:off x="941033" y="1495988"/>
            <a:ext cx="4740471" cy="2501254"/>
          </a:xfrm>
          <a:prstGeom prst="rect">
            <a:avLst/>
          </a:prstGeom>
        </p:spPr>
      </p:pic>
      <p:pic>
        <p:nvPicPr>
          <p:cNvPr id="10" name="Picture 9">
            <a:extLst>
              <a:ext uri="{FF2B5EF4-FFF2-40B4-BE49-F238E27FC236}">
                <a16:creationId xmlns:a16="http://schemas.microsoft.com/office/drawing/2014/main" id="{BB8EE591-31E7-5F8F-432F-6FC8B1A2FD52}"/>
              </a:ext>
            </a:extLst>
          </p:cNvPr>
          <p:cNvPicPr>
            <a:picLocks noChangeAspect="1"/>
          </p:cNvPicPr>
          <p:nvPr/>
        </p:nvPicPr>
        <p:blipFill>
          <a:blip r:embed="rId3"/>
          <a:stretch>
            <a:fillRect/>
          </a:stretch>
        </p:blipFill>
        <p:spPr>
          <a:xfrm>
            <a:off x="6285390" y="1424967"/>
            <a:ext cx="4965577" cy="2647311"/>
          </a:xfrm>
          <a:prstGeom prst="rect">
            <a:avLst/>
          </a:prstGeom>
        </p:spPr>
      </p:pic>
    </p:spTree>
    <p:extLst>
      <p:ext uri="{BB962C8B-B14F-4D97-AF65-F5344CB8AC3E}">
        <p14:creationId xmlns:p14="http://schemas.microsoft.com/office/powerpoint/2010/main" val="228210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63380-B7D4-D85E-2820-D46B419DC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910D3-0E87-2209-C710-2757F225368C}"/>
              </a:ext>
            </a:extLst>
          </p:cNvPr>
          <p:cNvSpPr>
            <a:spLocks noGrp="1"/>
          </p:cNvSpPr>
          <p:nvPr>
            <p:ph type="title"/>
          </p:nvPr>
        </p:nvSpPr>
        <p:spPr>
          <a:xfrm>
            <a:off x="838200" y="365126"/>
            <a:ext cx="10515600" cy="797850"/>
          </a:xfrm>
        </p:spPr>
        <p:txBody>
          <a:bodyPr/>
          <a:lstStyle/>
          <a:p>
            <a:r>
              <a:rPr lang="en-CA" b="1" dirty="0"/>
              <a:t>Hough Transform | Circle Detection</a:t>
            </a:r>
            <a:endParaRPr lang="en-CA" dirty="0"/>
          </a:p>
        </p:txBody>
      </p:sp>
      <p:sp>
        <p:nvSpPr>
          <p:cNvPr id="3" name="Footer Placeholder 2">
            <a:extLst>
              <a:ext uri="{FF2B5EF4-FFF2-40B4-BE49-F238E27FC236}">
                <a16:creationId xmlns:a16="http://schemas.microsoft.com/office/drawing/2014/main" id="{2142BCFD-6474-ACAA-40F0-6C1DA099712A}"/>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A57DE46B-3D90-44F5-0E52-E474541DBC39}"/>
              </a:ext>
            </a:extLst>
          </p:cNvPr>
          <p:cNvSpPr>
            <a:spLocks noGrp="1"/>
          </p:cNvSpPr>
          <p:nvPr>
            <p:ph type="sldNum" sz="quarter" idx="12"/>
          </p:nvPr>
        </p:nvSpPr>
        <p:spPr/>
        <p:txBody>
          <a:bodyPr/>
          <a:lstStyle/>
          <a:p>
            <a:fld id="{B20BAE8A-BB5C-499D-956E-1AE79ABD6EE1}" type="slidenum">
              <a:rPr lang="en-CA" smtClean="0"/>
              <a:t>39</a:t>
            </a:fld>
            <a:endParaRPr lang="en-CA"/>
          </a:p>
        </p:txBody>
      </p:sp>
      <p:pic>
        <p:nvPicPr>
          <p:cNvPr id="6" name="Picture 5">
            <a:extLst>
              <a:ext uri="{FF2B5EF4-FFF2-40B4-BE49-F238E27FC236}">
                <a16:creationId xmlns:a16="http://schemas.microsoft.com/office/drawing/2014/main" id="{8FAD2A8F-3731-C983-6E4D-FD9A2A960B4A}"/>
              </a:ext>
            </a:extLst>
          </p:cNvPr>
          <p:cNvPicPr>
            <a:picLocks noChangeAspect="1"/>
          </p:cNvPicPr>
          <p:nvPr/>
        </p:nvPicPr>
        <p:blipFill>
          <a:blip r:embed="rId2"/>
          <a:stretch>
            <a:fillRect/>
          </a:stretch>
        </p:blipFill>
        <p:spPr>
          <a:xfrm>
            <a:off x="838201" y="1639291"/>
            <a:ext cx="4735230" cy="1991676"/>
          </a:xfrm>
          <a:prstGeom prst="rect">
            <a:avLst/>
          </a:prstGeom>
        </p:spPr>
      </p:pic>
      <p:pic>
        <p:nvPicPr>
          <p:cNvPr id="8" name="Picture 7">
            <a:extLst>
              <a:ext uri="{FF2B5EF4-FFF2-40B4-BE49-F238E27FC236}">
                <a16:creationId xmlns:a16="http://schemas.microsoft.com/office/drawing/2014/main" id="{D08E2186-07B9-7E48-650F-083A4A1C4A10}"/>
              </a:ext>
            </a:extLst>
          </p:cNvPr>
          <p:cNvPicPr>
            <a:picLocks noChangeAspect="1"/>
          </p:cNvPicPr>
          <p:nvPr/>
        </p:nvPicPr>
        <p:blipFill>
          <a:blip r:embed="rId3"/>
          <a:stretch>
            <a:fillRect/>
          </a:stretch>
        </p:blipFill>
        <p:spPr>
          <a:xfrm>
            <a:off x="6512029" y="1639291"/>
            <a:ext cx="4735230" cy="2017812"/>
          </a:xfrm>
          <a:prstGeom prst="rect">
            <a:avLst/>
          </a:prstGeom>
        </p:spPr>
      </p:pic>
    </p:spTree>
    <p:extLst>
      <p:ext uri="{BB962C8B-B14F-4D97-AF65-F5344CB8AC3E}">
        <p14:creationId xmlns:p14="http://schemas.microsoft.com/office/powerpoint/2010/main" val="200541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7943-194F-CD39-6F71-EE8C73791856}"/>
              </a:ext>
            </a:extLst>
          </p:cNvPr>
          <p:cNvSpPr>
            <a:spLocks noGrp="1"/>
          </p:cNvSpPr>
          <p:nvPr>
            <p:ph type="title"/>
          </p:nvPr>
        </p:nvSpPr>
        <p:spPr>
          <a:xfrm>
            <a:off x="838200" y="365126"/>
            <a:ext cx="10515600" cy="850906"/>
          </a:xfrm>
        </p:spPr>
        <p:txBody>
          <a:bodyPr/>
          <a:lstStyle/>
          <a:p>
            <a:r>
              <a:rPr lang="en-US" b="1" dirty="0"/>
              <a:t>Critical Path</a:t>
            </a:r>
            <a:endParaRPr lang="en-CA" b="1" dirty="0"/>
          </a:p>
        </p:txBody>
      </p:sp>
      <p:sp>
        <p:nvSpPr>
          <p:cNvPr id="4" name="Slide Number Placeholder 3">
            <a:extLst>
              <a:ext uri="{FF2B5EF4-FFF2-40B4-BE49-F238E27FC236}">
                <a16:creationId xmlns:a16="http://schemas.microsoft.com/office/drawing/2014/main" id="{DE789FA6-55D4-1B69-1CC0-3929CB8D531F}"/>
              </a:ext>
            </a:extLst>
          </p:cNvPr>
          <p:cNvSpPr>
            <a:spLocks noGrp="1"/>
          </p:cNvSpPr>
          <p:nvPr>
            <p:ph type="sldNum" sz="quarter" idx="12"/>
          </p:nvPr>
        </p:nvSpPr>
        <p:spPr/>
        <p:txBody>
          <a:bodyPr/>
          <a:lstStyle/>
          <a:p>
            <a:fld id="{B20BAE8A-BB5C-499D-956E-1AE79ABD6EE1}" type="slidenum">
              <a:rPr lang="en-CA" smtClean="0"/>
              <a:t>4</a:t>
            </a:fld>
            <a:endParaRPr lang="en-CA"/>
          </a:p>
        </p:txBody>
      </p:sp>
      <p:sp>
        <p:nvSpPr>
          <p:cNvPr id="8" name="Footer Placeholder 7">
            <a:extLst>
              <a:ext uri="{FF2B5EF4-FFF2-40B4-BE49-F238E27FC236}">
                <a16:creationId xmlns:a16="http://schemas.microsoft.com/office/drawing/2014/main" id="{D125DDB6-E177-2771-30DB-A91CC7B3D712}"/>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pic>
        <p:nvPicPr>
          <p:cNvPr id="11" name="Picture 10">
            <a:extLst>
              <a:ext uri="{FF2B5EF4-FFF2-40B4-BE49-F238E27FC236}">
                <a16:creationId xmlns:a16="http://schemas.microsoft.com/office/drawing/2014/main" id="{463450B5-44DC-6903-789D-AD4C1BF30473}"/>
              </a:ext>
            </a:extLst>
          </p:cNvPr>
          <p:cNvPicPr>
            <a:picLocks noChangeAspect="1"/>
          </p:cNvPicPr>
          <p:nvPr/>
        </p:nvPicPr>
        <p:blipFill>
          <a:blip r:embed="rId2"/>
          <a:stretch>
            <a:fillRect/>
          </a:stretch>
        </p:blipFill>
        <p:spPr>
          <a:xfrm>
            <a:off x="740677" y="1418257"/>
            <a:ext cx="6058746" cy="3258005"/>
          </a:xfrm>
          <a:prstGeom prst="rect">
            <a:avLst/>
          </a:prstGeom>
        </p:spPr>
      </p:pic>
    </p:spTree>
    <p:extLst>
      <p:ext uri="{BB962C8B-B14F-4D97-AF65-F5344CB8AC3E}">
        <p14:creationId xmlns:p14="http://schemas.microsoft.com/office/powerpoint/2010/main" val="2422578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Disclaimer</a:t>
            </a:r>
          </a:p>
        </p:txBody>
      </p:sp>
      <p:sp>
        <p:nvSpPr>
          <p:cNvPr id="3" name="Content Placeholder 2"/>
          <p:cNvSpPr>
            <a:spLocks noGrp="1"/>
          </p:cNvSpPr>
          <p:nvPr>
            <p:ph idx="1"/>
          </p:nvPr>
        </p:nvSpPr>
        <p:spPr/>
        <p:txBody>
          <a:bodyPr>
            <a:normAutofit/>
          </a:bodyPr>
          <a:lstStyle/>
          <a:p>
            <a:pPr marL="0" indent="0" algn="just">
              <a:buNone/>
            </a:pPr>
            <a:r>
              <a:rPr lang="en-US" dirty="0"/>
              <a:t>Due to nature of the course, various materials have compiled from different open source resources with some moderation. I sincerely acknowledge their hard work and contribution</a:t>
            </a:r>
          </a:p>
        </p:txBody>
      </p:sp>
      <p:sp>
        <p:nvSpPr>
          <p:cNvPr id="4" name="Slide Number Placeholder 3">
            <a:extLst>
              <a:ext uri="{FF2B5EF4-FFF2-40B4-BE49-F238E27FC236}">
                <a16:creationId xmlns:a16="http://schemas.microsoft.com/office/drawing/2014/main" id="{8C5730A2-842A-A749-8934-330257B719B8}"/>
              </a:ext>
            </a:extLst>
          </p:cNvPr>
          <p:cNvSpPr>
            <a:spLocks noGrp="1"/>
          </p:cNvSpPr>
          <p:nvPr>
            <p:ph type="sldNum" sz="quarter" idx="12"/>
          </p:nvPr>
        </p:nvSpPr>
        <p:spPr/>
        <p:txBody>
          <a:bodyPr/>
          <a:lstStyle/>
          <a:p>
            <a:fld id="{B20BAE8A-BB5C-499D-956E-1AE79ABD6EE1}" type="slidenum">
              <a:rPr lang="en-CA" smtClean="0"/>
              <a:t>40</a:t>
            </a:fld>
            <a:endParaRPr lang="en-CA"/>
          </a:p>
        </p:txBody>
      </p:sp>
      <p:sp>
        <p:nvSpPr>
          <p:cNvPr id="5" name="Footer Placeholder 4">
            <a:extLst>
              <a:ext uri="{FF2B5EF4-FFF2-40B4-BE49-F238E27FC236}">
                <a16:creationId xmlns:a16="http://schemas.microsoft.com/office/drawing/2014/main" id="{19484C61-72AF-6932-48E0-0E3D18649DE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2689557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EB824-E02C-63C0-384C-15E960FB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833562"/>
            <a:ext cx="4572000" cy="3190875"/>
          </a:xfrm>
          <a:prstGeom prst="rect">
            <a:avLst/>
          </a:prstGeom>
        </p:spPr>
      </p:pic>
      <p:sp>
        <p:nvSpPr>
          <p:cNvPr id="2" name="Slide Number Placeholder 1">
            <a:extLst>
              <a:ext uri="{FF2B5EF4-FFF2-40B4-BE49-F238E27FC236}">
                <a16:creationId xmlns:a16="http://schemas.microsoft.com/office/drawing/2014/main" id="{5FE2ABC8-4751-51D3-EFE6-A7EF728E0614}"/>
              </a:ext>
            </a:extLst>
          </p:cNvPr>
          <p:cNvSpPr>
            <a:spLocks noGrp="1"/>
          </p:cNvSpPr>
          <p:nvPr>
            <p:ph type="sldNum" sz="quarter" idx="12"/>
          </p:nvPr>
        </p:nvSpPr>
        <p:spPr/>
        <p:txBody>
          <a:bodyPr/>
          <a:lstStyle/>
          <a:p>
            <a:fld id="{B20BAE8A-BB5C-499D-956E-1AE79ABD6EE1}" type="slidenum">
              <a:rPr lang="en-CA" smtClean="0"/>
              <a:t>41</a:t>
            </a:fld>
            <a:endParaRPr lang="en-CA"/>
          </a:p>
        </p:txBody>
      </p:sp>
      <p:sp>
        <p:nvSpPr>
          <p:cNvPr id="4" name="Footer Placeholder 3">
            <a:extLst>
              <a:ext uri="{FF2B5EF4-FFF2-40B4-BE49-F238E27FC236}">
                <a16:creationId xmlns:a16="http://schemas.microsoft.com/office/drawing/2014/main" id="{366BA228-0CEA-E345-FB61-82A35C17FE4B}"/>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2453824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99FD-93C6-F8EE-BAE3-76F2C776634B}"/>
              </a:ext>
            </a:extLst>
          </p:cNvPr>
          <p:cNvSpPr>
            <a:spLocks noGrp="1"/>
          </p:cNvSpPr>
          <p:nvPr>
            <p:ph type="title"/>
          </p:nvPr>
        </p:nvSpPr>
        <p:spPr>
          <a:xfrm>
            <a:off x="838200" y="2766218"/>
            <a:ext cx="10515600" cy="1325563"/>
          </a:xfrm>
        </p:spPr>
        <p:txBody>
          <a:bodyPr/>
          <a:lstStyle/>
          <a:p>
            <a:pPr algn="ctr"/>
            <a:r>
              <a:rPr lang="en-US" b="1" dirty="0"/>
              <a:t>Motion Detection</a:t>
            </a:r>
            <a:endParaRPr lang="en-CA" b="1" dirty="0"/>
          </a:p>
        </p:txBody>
      </p:sp>
      <p:sp>
        <p:nvSpPr>
          <p:cNvPr id="3" name="Slide Number Placeholder 2">
            <a:extLst>
              <a:ext uri="{FF2B5EF4-FFF2-40B4-BE49-F238E27FC236}">
                <a16:creationId xmlns:a16="http://schemas.microsoft.com/office/drawing/2014/main" id="{F5D749A1-1B5E-525F-66B0-26ED479B3A3A}"/>
              </a:ext>
            </a:extLst>
          </p:cNvPr>
          <p:cNvSpPr>
            <a:spLocks noGrp="1"/>
          </p:cNvSpPr>
          <p:nvPr>
            <p:ph type="sldNum" sz="quarter" idx="12"/>
          </p:nvPr>
        </p:nvSpPr>
        <p:spPr/>
        <p:txBody>
          <a:bodyPr/>
          <a:lstStyle/>
          <a:p>
            <a:fld id="{B20BAE8A-BB5C-499D-956E-1AE79ABD6EE1}" type="slidenum">
              <a:rPr lang="en-CA" smtClean="0"/>
              <a:t>5</a:t>
            </a:fld>
            <a:endParaRPr lang="en-CA"/>
          </a:p>
        </p:txBody>
      </p:sp>
      <p:sp>
        <p:nvSpPr>
          <p:cNvPr id="6" name="Footer Placeholder 5">
            <a:extLst>
              <a:ext uri="{FF2B5EF4-FFF2-40B4-BE49-F238E27FC236}">
                <a16:creationId xmlns:a16="http://schemas.microsoft.com/office/drawing/2014/main" id="{0C3BE36B-884C-A636-6CAD-A9C8D7C3C0AB}"/>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334532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1415-B7B7-DEAE-8037-99841168BA2F}"/>
              </a:ext>
            </a:extLst>
          </p:cNvPr>
          <p:cNvSpPr>
            <a:spLocks noGrp="1"/>
          </p:cNvSpPr>
          <p:nvPr>
            <p:ph type="title"/>
          </p:nvPr>
        </p:nvSpPr>
        <p:spPr>
          <a:xfrm>
            <a:off x="838200" y="365126"/>
            <a:ext cx="10515600" cy="726828"/>
          </a:xfrm>
        </p:spPr>
        <p:txBody>
          <a:bodyPr/>
          <a:lstStyle/>
          <a:p>
            <a:r>
              <a:rPr lang="en-US" b="1" dirty="0"/>
              <a:t>Motion Detection</a:t>
            </a:r>
            <a:endParaRPr lang="en-CA" dirty="0"/>
          </a:p>
        </p:txBody>
      </p:sp>
      <p:sp>
        <p:nvSpPr>
          <p:cNvPr id="3" name="Footer Placeholder 2">
            <a:extLst>
              <a:ext uri="{FF2B5EF4-FFF2-40B4-BE49-F238E27FC236}">
                <a16:creationId xmlns:a16="http://schemas.microsoft.com/office/drawing/2014/main" id="{D61DE4FC-8B6A-A776-2727-A37F369AB64F}"/>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6A9E4F8C-1559-EDFD-0AD7-3ECD18D506E4}"/>
              </a:ext>
            </a:extLst>
          </p:cNvPr>
          <p:cNvSpPr>
            <a:spLocks noGrp="1"/>
          </p:cNvSpPr>
          <p:nvPr>
            <p:ph type="sldNum" sz="quarter" idx="12"/>
          </p:nvPr>
        </p:nvSpPr>
        <p:spPr/>
        <p:txBody>
          <a:bodyPr/>
          <a:lstStyle/>
          <a:p>
            <a:fld id="{B20BAE8A-BB5C-499D-956E-1AE79ABD6EE1}" type="slidenum">
              <a:rPr lang="en-CA" smtClean="0"/>
              <a:t>6</a:t>
            </a:fld>
            <a:endParaRPr lang="en-CA"/>
          </a:p>
        </p:txBody>
      </p:sp>
      <p:sp>
        <p:nvSpPr>
          <p:cNvPr id="6" name="TextBox 5">
            <a:extLst>
              <a:ext uri="{FF2B5EF4-FFF2-40B4-BE49-F238E27FC236}">
                <a16:creationId xmlns:a16="http://schemas.microsoft.com/office/drawing/2014/main" id="{AFAE89C7-4250-078C-A555-4F0EBF5796AB}"/>
              </a:ext>
            </a:extLst>
          </p:cNvPr>
          <p:cNvSpPr txBox="1"/>
          <p:nvPr/>
        </p:nvSpPr>
        <p:spPr>
          <a:xfrm>
            <a:off x="756820" y="1091954"/>
            <a:ext cx="10100569" cy="369332"/>
          </a:xfrm>
          <a:prstGeom prst="rect">
            <a:avLst/>
          </a:prstGeom>
          <a:noFill/>
        </p:spPr>
        <p:txBody>
          <a:bodyPr wrap="square">
            <a:spAutoFit/>
          </a:bodyPr>
          <a:lstStyle/>
          <a:p>
            <a:r>
              <a:rPr lang="en-CA" dirty="0"/>
              <a:t>How can motion can be detected in a video? </a:t>
            </a:r>
          </a:p>
        </p:txBody>
      </p:sp>
      <p:sp>
        <p:nvSpPr>
          <p:cNvPr id="8" name="TextBox 7">
            <a:extLst>
              <a:ext uri="{FF2B5EF4-FFF2-40B4-BE49-F238E27FC236}">
                <a16:creationId xmlns:a16="http://schemas.microsoft.com/office/drawing/2014/main" id="{45611D3B-8A90-8D0A-CC08-DDEC58DA9102}"/>
              </a:ext>
            </a:extLst>
          </p:cNvPr>
          <p:cNvSpPr txBox="1"/>
          <p:nvPr/>
        </p:nvSpPr>
        <p:spPr>
          <a:xfrm>
            <a:off x="756820" y="1534806"/>
            <a:ext cx="10515599" cy="923330"/>
          </a:xfrm>
          <a:prstGeom prst="rect">
            <a:avLst/>
          </a:prstGeom>
          <a:noFill/>
        </p:spPr>
        <p:txBody>
          <a:bodyPr wrap="square">
            <a:spAutoFit/>
          </a:bodyPr>
          <a:lstStyle/>
          <a:p>
            <a:r>
              <a:rPr lang="en-CA" dirty="0"/>
              <a:t>Motion Detection is the process of detecting moving objects within a video sequence. In Computer Vision, it is the process of detecting a pixel-wise change across the video frames. We can use it to discover new objects in the real world.</a:t>
            </a:r>
          </a:p>
        </p:txBody>
      </p:sp>
      <p:sp>
        <p:nvSpPr>
          <p:cNvPr id="10" name="TextBox 9">
            <a:extLst>
              <a:ext uri="{FF2B5EF4-FFF2-40B4-BE49-F238E27FC236}">
                <a16:creationId xmlns:a16="http://schemas.microsoft.com/office/drawing/2014/main" id="{6DDCAECA-3F20-F4EE-62DF-52C6088B707F}"/>
              </a:ext>
            </a:extLst>
          </p:cNvPr>
          <p:cNvSpPr txBox="1"/>
          <p:nvPr/>
        </p:nvSpPr>
        <p:spPr>
          <a:xfrm>
            <a:off x="3887680" y="3022248"/>
            <a:ext cx="6094520" cy="923330"/>
          </a:xfrm>
          <a:prstGeom prst="rect">
            <a:avLst/>
          </a:prstGeom>
          <a:noFill/>
        </p:spPr>
        <p:txBody>
          <a:bodyPr wrap="square">
            <a:spAutoFit/>
          </a:bodyPr>
          <a:lstStyle/>
          <a:p>
            <a:pPr marL="285750" indent="-285750">
              <a:buFont typeface="Arial" panose="020B0604020202020204" pitchFamily="34" charset="0"/>
              <a:buChar char="•"/>
            </a:pPr>
            <a:r>
              <a:rPr lang="en-CA" dirty="0"/>
              <a:t>Frame Differencing</a:t>
            </a:r>
          </a:p>
          <a:p>
            <a:pPr marL="285750" indent="-285750">
              <a:buFont typeface="Arial" panose="020B0604020202020204" pitchFamily="34" charset="0"/>
              <a:buChar char="•"/>
            </a:pPr>
            <a:r>
              <a:rPr lang="en-CA" dirty="0"/>
              <a:t>Optical Flow</a:t>
            </a:r>
          </a:p>
          <a:p>
            <a:pPr marL="285750" indent="-285750">
              <a:buFont typeface="Arial" panose="020B0604020202020204" pitchFamily="34" charset="0"/>
              <a:buChar char="•"/>
            </a:pPr>
            <a:r>
              <a:rPr lang="en-CA" dirty="0"/>
              <a:t>Background Subtraction</a:t>
            </a:r>
          </a:p>
        </p:txBody>
      </p:sp>
    </p:spTree>
    <p:extLst>
      <p:ext uri="{BB962C8B-B14F-4D97-AF65-F5344CB8AC3E}">
        <p14:creationId xmlns:p14="http://schemas.microsoft.com/office/powerpoint/2010/main" val="35901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D071-27C2-A1E4-DC30-CC5703EBA0ED}"/>
              </a:ext>
            </a:extLst>
          </p:cNvPr>
          <p:cNvSpPr>
            <a:spLocks noGrp="1"/>
          </p:cNvSpPr>
          <p:nvPr>
            <p:ph type="title"/>
          </p:nvPr>
        </p:nvSpPr>
        <p:spPr>
          <a:xfrm>
            <a:off x="838200" y="365126"/>
            <a:ext cx="10515600" cy="744584"/>
          </a:xfrm>
        </p:spPr>
        <p:txBody>
          <a:bodyPr>
            <a:normAutofit fontScale="90000"/>
          </a:bodyPr>
          <a:lstStyle/>
          <a:p>
            <a:r>
              <a:rPr lang="en-CA" b="1" dirty="0"/>
              <a:t>Frame Differencing</a:t>
            </a:r>
            <a:br>
              <a:rPr lang="en-CA" dirty="0"/>
            </a:br>
            <a:endParaRPr lang="en-CA" dirty="0"/>
          </a:p>
        </p:txBody>
      </p:sp>
      <p:sp>
        <p:nvSpPr>
          <p:cNvPr id="3" name="Footer Placeholder 2">
            <a:extLst>
              <a:ext uri="{FF2B5EF4-FFF2-40B4-BE49-F238E27FC236}">
                <a16:creationId xmlns:a16="http://schemas.microsoft.com/office/drawing/2014/main" id="{CF80D9A4-2D90-DA5A-2A0B-FF08512D9518}"/>
              </a:ext>
            </a:extLst>
          </p:cNvPr>
          <p:cNvSpPr>
            <a:spLocks noGrp="1"/>
          </p:cNvSpPr>
          <p:nvPr>
            <p:ph type="ftr" sz="quarter" idx="11"/>
          </p:nvPr>
        </p:nvSpPr>
        <p:spPr>
          <a:xfrm>
            <a:off x="2075154" y="6356350"/>
            <a:ext cx="4114800" cy="365125"/>
          </a:xfrm>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E5EF5D2D-7110-B6A9-6F93-778AE8F7D980}"/>
              </a:ext>
            </a:extLst>
          </p:cNvPr>
          <p:cNvSpPr>
            <a:spLocks noGrp="1"/>
          </p:cNvSpPr>
          <p:nvPr>
            <p:ph type="sldNum" sz="quarter" idx="12"/>
          </p:nvPr>
        </p:nvSpPr>
        <p:spPr>
          <a:xfrm>
            <a:off x="9258670" y="6492874"/>
            <a:ext cx="2743200" cy="228601"/>
          </a:xfrm>
        </p:spPr>
        <p:txBody>
          <a:bodyPr/>
          <a:lstStyle/>
          <a:p>
            <a:fld id="{B20BAE8A-BB5C-499D-956E-1AE79ABD6EE1}" type="slidenum">
              <a:rPr lang="en-CA" smtClean="0"/>
              <a:t>7</a:t>
            </a:fld>
            <a:endParaRPr lang="en-CA" dirty="0"/>
          </a:p>
        </p:txBody>
      </p:sp>
      <p:sp>
        <p:nvSpPr>
          <p:cNvPr id="6" name="TextBox 5">
            <a:extLst>
              <a:ext uri="{FF2B5EF4-FFF2-40B4-BE49-F238E27FC236}">
                <a16:creationId xmlns:a16="http://schemas.microsoft.com/office/drawing/2014/main" id="{5E243D2B-8074-BDC7-ADD2-61D70BB27620}"/>
              </a:ext>
            </a:extLst>
          </p:cNvPr>
          <p:cNvSpPr txBox="1"/>
          <p:nvPr/>
        </p:nvSpPr>
        <p:spPr>
          <a:xfrm>
            <a:off x="760520" y="965849"/>
            <a:ext cx="10362460" cy="923330"/>
          </a:xfrm>
          <a:prstGeom prst="rect">
            <a:avLst/>
          </a:prstGeom>
          <a:noFill/>
        </p:spPr>
        <p:txBody>
          <a:bodyPr wrap="square">
            <a:spAutoFit/>
          </a:bodyPr>
          <a:lstStyle/>
          <a:p>
            <a:pPr marL="285750" indent="-285750">
              <a:buFont typeface="Arial" panose="020B0604020202020204" pitchFamily="34" charset="0"/>
              <a:buChar char="•"/>
            </a:pPr>
            <a:r>
              <a:rPr lang="en-CA" dirty="0"/>
              <a:t>This is the easiest way to do motion detection.</a:t>
            </a:r>
          </a:p>
          <a:p>
            <a:pPr marL="285750" indent="-285750">
              <a:buFont typeface="Arial" panose="020B0604020202020204" pitchFamily="34" charset="0"/>
              <a:buChar char="•"/>
            </a:pPr>
            <a:r>
              <a:rPr lang="en-CA" dirty="0"/>
              <a:t>The approach relies on something called Frame Differencing which is subtracting the current video frame from the previous one and noting the differences, these differences correspond to motion.</a:t>
            </a:r>
          </a:p>
        </p:txBody>
      </p:sp>
      <p:sp>
        <p:nvSpPr>
          <p:cNvPr id="8" name="TextBox 7">
            <a:extLst>
              <a:ext uri="{FF2B5EF4-FFF2-40B4-BE49-F238E27FC236}">
                <a16:creationId xmlns:a16="http://schemas.microsoft.com/office/drawing/2014/main" id="{40AD4B8C-4ED6-795C-77E4-F1F2900883CB}"/>
              </a:ext>
            </a:extLst>
          </p:cNvPr>
          <p:cNvSpPr txBox="1"/>
          <p:nvPr/>
        </p:nvSpPr>
        <p:spPr>
          <a:xfrm>
            <a:off x="760520" y="1951322"/>
            <a:ext cx="8342790" cy="1477328"/>
          </a:xfrm>
          <a:prstGeom prst="rect">
            <a:avLst/>
          </a:prstGeom>
          <a:noFill/>
        </p:spPr>
        <p:txBody>
          <a:bodyPr wrap="square">
            <a:spAutoFit/>
          </a:bodyPr>
          <a:lstStyle/>
          <a:p>
            <a:pPr marL="285750" indent="-285750">
              <a:buFont typeface="Arial" panose="020B0604020202020204" pitchFamily="34" charset="0"/>
              <a:buChar char="•"/>
            </a:pPr>
            <a:r>
              <a:rPr lang="en-CA" dirty="0"/>
              <a:t>The outline of the approach is:</a:t>
            </a:r>
          </a:p>
          <a:p>
            <a:pPr marL="1257300" lvl="2" indent="-342900">
              <a:buFont typeface="+mj-lt"/>
              <a:buAutoNum type="arabicPeriod"/>
            </a:pPr>
            <a:r>
              <a:rPr lang="en-CA" dirty="0"/>
              <a:t>Compute the grayscale Frame Difference</a:t>
            </a:r>
          </a:p>
          <a:p>
            <a:pPr marL="1257300" lvl="2" indent="-342900">
              <a:buFont typeface="+mj-lt"/>
              <a:buAutoNum type="arabicPeriod"/>
            </a:pPr>
            <a:r>
              <a:rPr lang="en-CA" dirty="0"/>
              <a:t>Threshold the Frame Difference to get the Motion Mask</a:t>
            </a:r>
          </a:p>
          <a:p>
            <a:pPr marL="1257300" lvl="2" indent="-342900">
              <a:buFont typeface="+mj-lt"/>
              <a:buAutoNum type="arabicPeriod"/>
            </a:pPr>
            <a:r>
              <a:rPr lang="en-CA" dirty="0"/>
              <a:t>Find Contours in the Motion Mask and get their Bounding Boxes</a:t>
            </a:r>
          </a:p>
          <a:p>
            <a:pPr marL="1257300" lvl="2" indent="-342900">
              <a:buFont typeface="+mj-lt"/>
              <a:buAutoNum type="arabicPeriod"/>
            </a:pPr>
            <a:r>
              <a:rPr lang="en-CA" dirty="0"/>
              <a:t>Perform Non-Maximal Suppression on the detected Bounding Boxes</a:t>
            </a:r>
          </a:p>
        </p:txBody>
      </p:sp>
      <p:sp>
        <p:nvSpPr>
          <p:cNvPr id="10" name="TextBox 9">
            <a:extLst>
              <a:ext uri="{FF2B5EF4-FFF2-40B4-BE49-F238E27FC236}">
                <a16:creationId xmlns:a16="http://schemas.microsoft.com/office/drawing/2014/main" id="{2A53C5A1-9BE3-5BAE-7D26-801538587F93}"/>
              </a:ext>
            </a:extLst>
          </p:cNvPr>
          <p:cNvSpPr txBox="1"/>
          <p:nvPr/>
        </p:nvSpPr>
        <p:spPr>
          <a:xfrm>
            <a:off x="838200" y="3575745"/>
            <a:ext cx="10362460" cy="923330"/>
          </a:xfrm>
          <a:prstGeom prst="rect">
            <a:avLst/>
          </a:prstGeom>
          <a:noFill/>
        </p:spPr>
        <p:txBody>
          <a:bodyPr wrap="square">
            <a:spAutoFit/>
          </a:bodyPr>
          <a:lstStyle/>
          <a:p>
            <a:pPr marL="285750" indent="-285750">
              <a:buFont typeface="Arial" panose="020B0604020202020204" pitchFamily="34" charset="0"/>
              <a:buChar char="•"/>
            </a:pPr>
            <a:r>
              <a:rPr lang="en-CA" dirty="0"/>
              <a:t>The main idea is, we threshold the frame difference to get a motion mask which provides rich information about moving objects in the scene. The motion mask, is the essence of all the three methods (in the previous slide).</a:t>
            </a:r>
          </a:p>
        </p:txBody>
      </p:sp>
      <p:pic>
        <p:nvPicPr>
          <p:cNvPr id="12" name="Picture 11">
            <a:extLst>
              <a:ext uri="{FF2B5EF4-FFF2-40B4-BE49-F238E27FC236}">
                <a16:creationId xmlns:a16="http://schemas.microsoft.com/office/drawing/2014/main" id="{07F13ECC-18AA-08DA-9745-8ADCBB52A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954" y="4233868"/>
            <a:ext cx="5578507" cy="2603303"/>
          </a:xfrm>
          <a:prstGeom prst="rect">
            <a:avLst/>
          </a:prstGeom>
        </p:spPr>
      </p:pic>
    </p:spTree>
    <p:extLst>
      <p:ext uri="{BB962C8B-B14F-4D97-AF65-F5344CB8AC3E}">
        <p14:creationId xmlns:p14="http://schemas.microsoft.com/office/powerpoint/2010/main" val="183301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DE14-1FFE-6FC0-0B42-91BB7FF3B8BB}"/>
              </a:ext>
            </a:extLst>
          </p:cNvPr>
          <p:cNvSpPr>
            <a:spLocks noGrp="1"/>
          </p:cNvSpPr>
          <p:nvPr>
            <p:ph type="title"/>
          </p:nvPr>
        </p:nvSpPr>
        <p:spPr>
          <a:xfrm>
            <a:off x="838200" y="365126"/>
            <a:ext cx="10515600" cy="575908"/>
          </a:xfrm>
        </p:spPr>
        <p:txBody>
          <a:bodyPr>
            <a:normAutofit fontScale="90000"/>
          </a:bodyPr>
          <a:lstStyle/>
          <a:p>
            <a:r>
              <a:rPr lang="en-CA" b="1" dirty="0"/>
              <a:t>Frame Differencing</a:t>
            </a:r>
            <a:endParaRPr lang="en-CA" dirty="0"/>
          </a:p>
        </p:txBody>
      </p:sp>
      <p:sp>
        <p:nvSpPr>
          <p:cNvPr id="3" name="Footer Placeholder 2">
            <a:extLst>
              <a:ext uri="{FF2B5EF4-FFF2-40B4-BE49-F238E27FC236}">
                <a16:creationId xmlns:a16="http://schemas.microsoft.com/office/drawing/2014/main" id="{699A1C26-437F-9CCD-ECC4-32493C41C8D7}"/>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F83385F4-0BCC-25AF-230E-716939F3C30A}"/>
              </a:ext>
            </a:extLst>
          </p:cNvPr>
          <p:cNvSpPr>
            <a:spLocks noGrp="1"/>
          </p:cNvSpPr>
          <p:nvPr>
            <p:ph type="sldNum" sz="quarter" idx="12"/>
          </p:nvPr>
        </p:nvSpPr>
        <p:spPr/>
        <p:txBody>
          <a:bodyPr/>
          <a:lstStyle/>
          <a:p>
            <a:fld id="{B20BAE8A-BB5C-499D-956E-1AE79ABD6EE1}" type="slidenum">
              <a:rPr lang="en-CA" smtClean="0"/>
              <a:t>8</a:t>
            </a:fld>
            <a:endParaRPr lang="en-CA"/>
          </a:p>
        </p:txBody>
      </p:sp>
      <p:sp>
        <p:nvSpPr>
          <p:cNvPr id="6" name="TextBox 5">
            <a:extLst>
              <a:ext uri="{FF2B5EF4-FFF2-40B4-BE49-F238E27FC236}">
                <a16:creationId xmlns:a16="http://schemas.microsoft.com/office/drawing/2014/main" id="{0C31DB1C-4459-D34A-16C4-67C40745E48A}"/>
              </a:ext>
            </a:extLst>
          </p:cNvPr>
          <p:cNvSpPr txBox="1"/>
          <p:nvPr/>
        </p:nvSpPr>
        <p:spPr>
          <a:xfrm>
            <a:off x="838199" y="1004007"/>
            <a:ext cx="10436441" cy="1477328"/>
          </a:xfrm>
          <a:prstGeom prst="rect">
            <a:avLst/>
          </a:prstGeom>
          <a:noFill/>
        </p:spPr>
        <p:txBody>
          <a:bodyPr wrap="square">
            <a:spAutoFit/>
          </a:bodyPr>
          <a:lstStyle/>
          <a:p>
            <a:r>
              <a:rPr lang="en-CA" b="1" dirty="0"/>
              <a:t>1. Computing the Initial Frame Difference</a:t>
            </a:r>
          </a:p>
          <a:p>
            <a:pPr marL="285750" indent="-285750">
              <a:buFont typeface="Arial" panose="020B0604020202020204" pitchFamily="34" charset="0"/>
              <a:buChar char="•"/>
            </a:pPr>
            <a:r>
              <a:rPr lang="en-CA" dirty="0"/>
              <a:t>Frame Differencing is simply subtracting the current image from the previous one in the sequence. </a:t>
            </a:r>
          </a:p>
          <a:p>
            <a:pPr marL="285750" indent="-285750">
              <a:buFont typeface="Arial" panose="020B0604020202020204" pitchFamily="34" charset="0"/>
              <a:buChar char="•"/>
            </a:pPr>
            <a:r>
              <a:rPr lang="en-CA" dirty="0"/>
              <a:t>A key assumption for this method is that the camera must be stationary, if the camera moves we will have to employ more advanced techniques such as camera motion compensation to accurately determine which objects are moving.</a:t>
            </a:r>
          </a:p>
        </p:txBody>
      </p:sp>
      <p:pic>
        <p:nvPicPr>
          <p:cNvPr id="10" name="Picture 9">
            <a:extLst>
              <a:ext uri="{FF2B5EF4-FFF2-40B4-BE49-F238E27FC236}">
                <a16:creationId xmlns:a16="http://schemas.microsoft.com/office/drawing/2014/main" id="{E280C53D-777E-87B8-A6FB-F338C6B87547}"/>
              </a:ext>
            </a:extLst>
          </p:cNvPr>
          <p:cNvPicPr>
            <a:picLocks noChangeAspect="1"/>
          </p:cNvPicPr>
          <p:nvPr/>
        </p:nvPicPr>
        <p:blipFill>
          <a:blip r:embed="rId2"/>
          <a:stretch>
            <a:fillRect/>
          </a:stretch>
        </p:blipFill>
        <p:spPr>
          <a:xfrm>
            <a:off x="2006353" y="2544308"/>
            <a:ext cx="8618086" cy="2638684"/>
          </a:xfrm>
          <a:prstGeom prst="rect">
            <a:avLst/>
          </a:prstGeom>
        </p:spPr>
      </p:pic>
      <p:sp>
        <p:nvSpPr>
          <p:cNvPr id="12" name="TextBox 11">
            <a:extLst>
              <a:ext uri="{FF2B5EF4-FFF2-40B4-BE49-F238E27FC236}">
                <a16:creationId xmlns:a16="http://schemas.microsoft.com/office/drawing/2014/main" id="{61094FD1-8341-A95E-7324-A71219391234}"/>
              </a:ext>
            </a:extLst>
          </p:cNvPr>
          <p:cNvSpPr txBox="1"/>
          <p:nvPr/>
        </p:nvSpPr>
        <p:spPr>
          <a:xfrm>
            <a:off x="991339" y="5015546"/>
            <a:ext cx="10656163" cy="923330"/>
          </a:xfrm>
          <a:prstGeom prst="rect">
            <a:avLst/>
          </a:prstGeom>
          <a:noFill/>
        </p:spPr>
        <p:txBody>
          <a:bodyPr wrap="square">
            <a:spAutoFit/>
          </a:bodyPr>
          <a:lstStyle/>
          <a:p>
            <a:pPr marL="285750" indent="-285750">
              <a:buFont typeface="Arial" panose="020B0604020202020204" pitchFamily="34" charset="0"/>
              <a:buChar char="•"/>
            </a:pPr>
            <a:r>
              <a:rPr lang="en-CA" dirty="0"/>
              <a:t>Even though the camera is stationary we may not always get reliable results, their can be many shadows in the images that can cause false targets. Also, the size of the moving objects will greatly vary, they will be significantly larger and with greater pixel motion at the bottom of the image</a:t>
            </a:r>
          </a:p>
        </p:txBody>
      </p:sp>
    </p:spTree>
    <p:extLst>
      <p:ext uri="{BB962C8B-B14F-4D97-AF65-F5344CB8AC3E}">
        <p14:creationId xmlns:p14="http://schemas.microsoft.com/office/powerpoint/2010/main" val="40441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BF95-A0B3-BDC9-ACF7-09B418DBABC3}"/>
              </a:ext>
            </a:extLst>
          </p:cNvPr>
          <p:cNvSpPr>
            <a:spLocks noGrp="1"/>
          </p:cNvSpPr>
          <p:nvPr>
            <p:ph type="title"/>
          </p:nvPr>
        </p:nvSpPr>
        <p:spPr>
          <a:xfrm>
            <a:off x="838200" y="365126"/>
            <a:ext cx="10515600" cy="513764"/>
          </a:xfrm>
        </p:spPr>
        <p:txBody>
          <a:bodyPr>
            <a:normAutofit fontScale="90000"/>
          </a:bodyPr>
          <a:lstStyle/>
          <a:p>
            <a:r>
              <a:rPr lang="en-CA" b="1" dirty="0"/>
              <a:t>Frame Differencing</a:t>
            </a:r>
            <a:endParaRPr lang="en-CA" dirty="0"/>
          </a:p>
        </p:txBody>
      </p:sp>
      <p:sp>
        <p:nvSpPr>
          <p:cNvPr id="3" name="Footer Placeholder 2">
            <a:extLst>
              <a:ext uri="{FF2B5EF4-FFF2-40B4-BE49-F238E27FC236}">
                <a16:creationId xmlns:a16="http://schemas.microsoft.com/office/drawing/2014/main" id="{8E11B3C6-DD6D-F5B3-164C-C6FFBAA8F755}"/>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A4B84F3C-C9F4-BFB8-71D3-CFA41B2445EF}"/>
              </a:ext>
            </a:extLst>
          </p:cNvPr>
          <p:cNvSpPr>
            <a:spLocks noGrp="1"/>
          </p:cNvSpPr>
          <p:nvPr>
            <p:ph type="sldNum" sz="quarter" idx="12"/>
          </p:nvPr>
        </p:nvSpPr>
        <p:spPr/>
        <p:txBody>
          <a:bodyPr/>
          <a:lstStyle/>
          <a:p>
            <a:fld id="{B20BAE8A-BB5C-499D-956E-1AE79ABD6EE1}" type="slidenum">
              <a:rPr lang="en-CA" smtClean="0"/>
              <a:t>9</a:t>
            </a:fld>
            <a:endParaRPr lang="en-CA"/>
          </a:p>
        </p:txBody>
      </p:sp>
      <p:sp>
        <p:nvSpPr>
          <p:cNvPr id="6" name="TextBox 5">
            <a:extLst>
              <a:ext uri="{FF2B5EF4-FFF2-40B4-BE49-F238E27FC236}">
                <a16:creationId xmlns:a16="http://schemas.microsoft.com/office/drawing/2014/main" id="{40966AE4-2441-4F11-E96A-83CEC3408FBA}"/>
              </a:ext>
            </a:extLst>
          </p:cNvPr>
          <p:cNvSpPr txBox="1"/>
          <p:nvPr/>
        </p:nvSpPr>
        <p:spPr>
          <a:xfrm>
            <a:off x="838200" y="1087488"/>
            <a:ext cx="10685016" cy="369332"/>
          </a:xfrm>
          <a:prstGeom prst="rect">
            <a:avLst/>
          </a:prstGeom>
          <a:noFill/>
        </p:spPr>
        <p:txBody>
          <a:bodyPr wrap="square">
            <a:spAutoFit/>
          </a:bodyPr>
          <a:lstStyle/>
          <a:p>
            <a:r>
              <a:rPr lang="en-CA" dirty="0"/>
              <a:t>It turns out that the frame difference alone is not a good indicator of object motion, it has so much noise.</a:t>
            </a:r>
          </a:p>
        </p:txBody>
      </p:sp>
      <p:pic>
        <p:nvPicPr>
          <p:cNvPr id="8" name="Picture 7">
            <a:extLst>
              <a:ext uri="{FF2B5EF4-FFF2-40B4-BE49-F238E27FC236}">
                <a16:creationId xmlns:a16="http://schemas.microsoft.com/office/drawing/2014/main" id="{E80D2942-D7A8-F1EB-F067-677792DE0D78}"/>
              </a:ext>
            </a:extLst>
          </p:cNvPr>
          <p:cNvPicPr>
            <a:picLocks noChangeAspect="1"/>
          </p:cNvPicPr>
          <p:nvPr/>
        </p:nvPicPr>
        <p:blipFill>
          <a:blip r:embed="rId2"/>
          <a:stretch>
            <a:fillRect/>
          </a:stretch>
        </p:blipFill>
        <p:spPr>
          <a:xfrm>
            <a:off x="3442917" y="1456820"/>
            <a:ext cx="5306165" cy="3277057"/>
          </a:xfrm>
          <a:prstGeom prst="rect">
            <a:avLst/>
          </a:prstGeom>
        </p:spPr>
      </p:pic>
    </p:spTree>
    <p:extLst>
      <p:ext uri="{BB962C8B-B14F-4D97-AF65-F5344CB8AC3E}">
        <p14:creationId xmlns:p14="http://schemas.microsoft.com/office/powerpoint/2010/main" val="333696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30901</TotalTime>
  <Words>2696</Words>
  <Application>Microsoft Office PowerPoint</Application>
  <PresentationFormat>Widescreen</PresentationFormat>
  <Paragraphs>303</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source-serif-pro</vt:lpstr>
      <vt:lpstr>Wingdings</vt:lpstr>
      <vt:lpstr>Office Theme</vt:lpstr>
      <vt:lpstr>Week-8</vt:lpstr>
      <vt:lpstr>Recap</vt:lpstr>
      <vt:lpstr>Agenda</vt:lpstr>
      <vt:lpstr>Critical Path</vt:lpstr>
      <vt:lpstr>Motion Detection</vt:lpstr>
      <vt:lpstr>Motion Detection</vt:lpstr>
      <vt:lpstr>Frame Differencing </vt:lpstr>
      <vt:lpstr>Frame Differencing</vt:lpstr>
      <vt:lpstr>Frame Differencing</vt:lpstr>
      <vt:lpstr>Frame Differencing</vt:lpstr>
      <vt:lpstr>Frame Differencing</vt:lpstr>
      <vt:lpstr>Frame Differencing</vt:lpstr>
      <vt:lpstr>Frame Differencing</vt:lpstr>
      <vt:lpstr>Frame Differencing</vt:lpstr>
      <vt:lpstr>Frame Differencing</vt:lpstr>
      <vt:lpstr>Dense Optical Flow</vt:lpstr>
      <vt:lpstr>Dense Optical Flow</vt:lpstr>
      <vt:lpstr>Optical Flow</vt:lpstr>
      <vt:lpstr>Optical Flow</vt:lpstr>
      <vt:lpstr>Optical Flow</vt:lpstr>
      <vt:lpstr>Dense Optical Flow</vt:lpstr>
      <vt:lpstr>Dense Optical Flow</vt:lpstr>
      <vt:lpstr>Dense Optical Flow</vt:lpstr>
      <vt:lpstr>Background Subtraction to detect motion</vt:lpstr>
      <vt:lpstr>Background Subtraction</vt:lpstr>
      <vt:lpstr>Background Subtraction</vt:lpstr>
      <vt:lpstr>Background Subtraction</vt:lpstr>
      <vt:lpstr>Background Subtraction</vt:lpstr>
      <vt:lpstr>Background Subtraction</vt:lpstr>
      <vt:lpstr>Background Subtraction</vt:lpstr>
      <vt:lpstr>Background Subtraction</vt:lpstr>
      <vt:lpstr>Background Subtraction</vt:lpstr>
      <vt:lpstr>Hough transform</vt:lpstr>
      <vt:lpstr>Hough Transform</vt:lpstr>
      <vt:lpstr>Hough Transform | Boundary detection </vt:lpstr>
      <vt:lpstr>Hough Transform</vt:lpstr>
      <vt:lpstr>Hough Transform</vt:lpstr>
      <vt:lpstr>Hough Transform | Line Detection</vt:lpstr>
      <vt:lpstr>Hough Transform | Circle Detection</vt:lpstr>
      <vt:lpstr>Disclaimer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NOOPA JAGADEESH</dc:creator>
  <cp:lastModifiedBy>NOOPA JAGADEESH</cp:lastModifiedBy>
  <cp:revision>870</cp:revision>
  <dcterms:created xsi:type="dcterms:W3CDTF">2021-09-05T14:52:59Z</dcterms:created>
  <dcterms:modified xsi:type="dcterms:W3CDTF">2024-03-10T01:26:36Z</dcterms:modified>
</cp:coreProperties>
</file>